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94.xml" ContentType="application/vnd.openxmlformats-officedocument.presentationml.slide+xml"/>
  <Override PartName="/ppt/slides/slide142.xml" ContentType="application/vnd.openxmlformats-officedocument.presentationml.slide+xml"/>
  <Override PartName="/ppt/notesSlides/notesSlide2.xml" ContentType="application/vnd.openxmlformats-officedocument.presentationml.notesSlide+xml"/>
  <Override PartName="/ppt/notesSlides/notesSlide105.xml" ContentType="application/vnd.openxmlformats-officedocument.presentationml.notesSlide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slides/slide120.xml" ContentType="application/vnd.openxmlformats-officedocument.presentationml.slide+xml"/>
  <Override PartName="/ppt/slides/slide131.xml" ContentType="application/vnd.openxmlformats-officedocument.presentationml.slide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130.xml" ContentType="application/vnd.openxmlformats-officedocument.presentationml.notesSlide+xml"/>
  <Override PartName="/ppt/notesSlides/notesSlide141.xml" ContentType="application/vnd.openxmlformats-officedocument.presentationml.notesSlide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74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63.xml" ContentType="application/vnd.openxmlformats-officedocument.presentationml.notesSlide+xml"/>
  <Override PartName="/ppt/tableStyles.xml" ContentType="application/vnd.openxmlformats-officedocument.presentationml.tableStyles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30.xml" ContentType="application/vnd.openxmlformats-officedocument.presentationml.notesSlide+xml"/>
  <Override PartName="/ppt/slides/slide99.xml" ContentType="application/vnd.openxmlformats-officedocument.presentationml.slide+xml"/>
  <Override PartName="/ppt/slides/slide136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25.xml" ContentType="application/vnd.openxmlformats-officedocument.presentationml.slide+xml"/>
  <Override PartName="/ppt/notesSlides/notesSlide13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66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6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124.xml" ContentType="application/vnd.openxmlformats-officedocument.presentationml.notesSlide+xml"/>
  <Override PartName="/ppt/slides/slide55.xml" ContentType="application/vnd.openxmlformats-officedocument.presentationml.slide+xml"/>
  <Override PartName="/ppt/theme/theme2.xml" ContentType="application/vnd.openxmlformats-officedocument.theme+xml"/>
  <Override PartName="/ppt/notesSlides/notesSlide57.xml" ContentType="application/vnd.openxmlformats-officedocument.presentationml.notesSlide+xml"/>
  <Override PartName="/ppt/notesSlides/notesSlide102.xml" ContentType="application/vnd.openxmlformats-officedocument.presentationml.notesSlide+xml"/>
  <Override PartName="/ppt/notesSlides/notesSlide113.xml" ContentType="application/vnd.openxmlformats-officedocument.presentationml.notes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notesSlides/notesSlide46.xml" ContentType="application/vnd.openxmlformats-officedocument.presentationml.notesSlide+xml"/>
  <Override PartName="/ppt/notesSlides/notesSlide93.xml" ContentType="application/vnd.openxmlformats-officedocument.presentationml.notesSlide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82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60.xml" ContentType="application/vnd.openxmlformats-officedocument.presentationml.notesSlide+xml"/>
  <Override PartName="/ppt/slides/slide119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129.xml" ContentType="application/vnd.openxmlformats-officedocument.presentationml.notesSlide+xml"/>
  <Override PartName="/ppt/slides/slide108.xml" ContentType="application/vnd.openxmlformats-officedocument.presentationml.slide+xml"/>
  <Override PartName="/ppt/notesSlides/notesSlide118.xml" ContentType="application/vnd.openxmlformats-officedocument.presentationml.notesSlide+xml"/>
  <Override PartName="/ppt/slides/slide49.xml" ContentType="application/vnd.openxmlformats-officedocument.presentationml.slide+xml"/>
  <Override PartName="/ppt/slides/slide96.xml" ContentType="application/vnd.openxmlformats-officedocument.presentationml.slide+xml"/>
  <Override PartName="/ppt/notesSlides/notesSlide4.xml" ContentType="application/vnd.openxmlformats-officedocument.presentationml.notesSlide+xml"/>
  <Override PartName="/ppt/notesSlides/notesSlide107.xml" ContentType="application/vnd.openxmlformats-officedocument.presentationml.notesSlide+xml"/>
  <Override PartName="/ppt/slides/slide38.xml" ContentType="application/vnd.openxmlformats-officedocument.presentationml.slide+xml"/>
  <Override PartName="/ppt/slides/slide85.xml" ContentType="application/vnd.openxmlformats-officedocument.presentationml.slide+xml"/>
  <Override PartName="/ppt/slides/slide122.xml" ContentType="application/vnd.openxmlformats-officedocument.presentationml.slide+xml"/>
  <Override PartName="/ppt/slides/slide133.xml" ContentType="application/vnd.openxmlformats-officedocument.presentationml.slide+xml"/>
  <Override PartName="/ppt/notesSlides/notesSlide8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132.xml" ContentType="application/vnd.openxmlformats-officedocument.presentationml.notesSlide+xml"/>
  <Override PartName="/ppt/slides/slide27.xml" ContentType="application/vnd.openxmlformats-officedocument.presentationml.slide+xml"/>
  <Override PartName="/ppt/slides/slide74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121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100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11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90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slides/slide138.xml" ContentType="application/vnd.openxmlformats-officedocument.presentationml.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127.xml" ContentType="application/vnd.openxmlformats-officedocument.presentationml.slide+xml"/>
  <Override PartName="/ppt/notesSlides/notesSlide10.xml" ContentType="application/vnd.openxmlformats-officedocument.presentationml.notesSlide+xml"/>
  <Override PartName="/ppt/notesSlides/notesSlide108.xml" ContentType="application/vnd.openxmlformats-officedocument.presentationml.notesSlide+xml"/>
  <Override PartName="/ppt/notesSlides/notesSlide119.xml" ContentType="application/vnd.openxmlformats-officedocument.presentationml.notesSlide+xml"/>
  <Override PartName="/ppt/notesSlides/notesSlide137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s/slide134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26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  <Override PartName="/ppt/slides/slide141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104.xml" ContentType="application/vnd.openxmlformats-officedocument.presentationml.notesSlide+xml"/>
  <Override PartName="/ppt/notesSlides/notesSlide115.xml" ContentType="application/vnd.openxmlformats-officedocument.presentationml.notesSlide+xml"/>
  <Override PartName="/ppt/notesSlides/notesSlide13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s/slide130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122.xml" ContentType="application/vnd.openxmlformats-officedocument.presentationml.notesSlide+xml"/>
  <Override PartName="/ppt/notesSlides/notesSlide140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11.xml" ContentType="application/vnd.openxmlformats-officedocument.presentationml.notesSlide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91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80.xml" ContentType="application/vnd.openxmlformats-officedocument.presentationml.notesSlide+xml"/>
  <Override PartName="/ppt/slides/slide139.xml" ContentType="application/vnd.openxmlformats-officedocument.presentationml.slide+xml"/>
  <Override PartName="/ppt/notesSlides/notesSlide11.xml" ContentType="application/vnd.openxmlformats-officedocument.presentationml.notesSlide+xml"/>
  <Override PartName="/ppt/notesSlides/notesSlide40.xml" ContentType="application/vnd.openxmlformats-officedocument.presentationml.notesSlide+xml"/>
  <Override PartName="/ppt/slides/slide98.xml" ContentType="application/vnd.openxmlformats-officedocument.presentationml.slide+xml"/>
  <Override PartName="/ppt/slides/slide117.xml" ContentType="application/vnd.openxmlformats-officedocument.presentationml.slide+xml"/>
  <Override PartName="/ppt/slides/slide128.xml" ContentType="application/vnd.openxmlformats-officedocument.presentationml.slide+xml"/>
  <Override PartName="/ppt/notesSlides/notesSlide6.xml" ContentType="application/vnd.openxmlformats-officedocument.presentationml.notesSlide+xml"/>
  <Override PartName="/ppt/notesSlides/notesSlide109.xml" ContentType="application/vnd.openxmlformats-officedocument.presentationml.notesSlide+xml"/>
  <Override PartName="/ppt/notesSlides/notesSlide127.xml" ContentType="application/vnd.openxmlformats-officedocument.presentationml.notesSlide+xml"/>
  <Override PartName="/ppt/notesSlides/notesSlide138.xml" ContentType="application/vnd.openxmlformats-officedocument.presentationml.notes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slides/slide106.xml" ContentType="application/vnd.openxmlformats-officedocument.presentationml.slide+xml"/>
  <Override PartName="/ppt/slides/slide124.xml" ContentType="application/vnd.openxmlformats-officedocument.presentationml.slide+xml"/>
  <Override PartName="/ppt/slides/slide135.xml" ContentType="application/vnd.openxmlformats-officedocument.presentationml.slide+xml"/>
  <Override PartName="/ppt/notesSlides/notesSlide89.xml" ContentType="application/vnd.openxmlformats-officedocument.presentationml.notesSlide+xml"/>
  <Override PartName="/ppt/notesSlides/notesSlide116.xml" ContentType="application/vnd.openxmlformats-officedocument.presentationml.notesSlide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slides/slide113.xml" ContentType="application/vnd.openxmlformats-officedocument.presentationml.slide+xml"/>
  <Override PartName="/ppt/notesSlides/notesSlide78.xml" ContentType="application/vnd.openxmlformats-officedocument.presentationml.notesSlide+xml"/>
  <Override PartName="/ppt/notesSlides/notesSlide123.xml" ContentType="application/vnd.openxmlformats-officedocument.presentationml.notesSlide+xml"/>
  <Override PartName="/ppt/notesSlides/notesSlide134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67.xml" ContentType="application/vnd.openxmlformats-officedocument.presentationml.notesSlide+xml"/>
  <Override PartName="/ppt/notesSlides/notesSlide112.xml" ContentType="application/vnd.openxmlformats-officedocument.presentationml.notesSlide+xml"/>
  <Override PartName="/ppt/slides/slide43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10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4.xml" ContentType="application/vnd.openxmlformats-officedocument.presentationml.notesSlide+xml"/>
  <Override PartName="/ppt/notesSlides/notesSlide81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notesSlides/notesSlide23.xml" ContentType="application/vnd.openxmlformats-officedocument.presentationml.notesSlide+xml"/>
  <Override PartName="/ppt/notesSlides/notesSlide70.xml" ContentType="application/vnd.openxmlformats-officedocument.presentationml.notesSlide+xml"/>
  <Override PartName="/ppt/slides/slide129.xml" ContentType="application/vnd.openxmlformats-officedocument.presentationml.slide+xml"/>
  <Override PartName="/ppt/notesSlides/notesSlide12.xml" ContentType="application/vnd.openxmlformats-officedocument.presentationml.notesSlide+xml"/>
  <Override PartName="/ppt/notesSlides/notesSlide139.xml" ContentType="application/vnd.openxmlformats-officedocument.presentationml.notesSlide+xml"/>
  <Override PartName="/ppt/slides/slide118.xml" ContentType="application/vnd.openxmlformats-officedocument.presentationml.slide+xml"/>
  <Override PartName="/ppt/notesSlides/notesSlide128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notesSlides/notesSlide106.xml" ContentType="application/vnd.openxmlformats-officedocument.presentationml.notesSlide+xml"/>
  <Override PartName="/ppt/notesSlides/notesSlide117.xml" ContentType="application/vnd.openxmlformats-officedocument.presentationml.notesSlide+xml"/>
  <Override PartName="/ppt/slides/slide48.xml" ContentType="application/vnd.openxmlformats-officedocument.presentationml.slide+xml"/>
  <Override PartName="/ppt/slides/slide95.xml" ContentType="application/vnd.openxmlformats-officedocument.presentationml.slide+xml"/>
  <Override PartName="/ppt/slides/slide132.xml" ContentType="application/vnd.openxmlformats-officedocument.presentationml.slide+xml"/>
  <Override PartName="/ppt/notesSlides/notesSlide3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142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notesSlides/notesSlide39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131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62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12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2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slides/slide89.xml" ContentType="application/vnd.openxmlformats-officedocument.presentationml.slide+xml"/>
  <Override PartName="/ppt/slides/slide126.xml" ContentType="application/vnd.openxmlformats-officedocument.presentationml.slide+xml"/>
  <Override PartName="/ppt/slides/slide137.xml" ContentType="application/vnd.openxmlformats-officedocument.presentationml.slide+xml"/>
  <Override PartName="/ppt/slides/slide78.xml" ContentType="application/vnd.openxmlformats-officedocument.presentationml.slide+xml"/>
  <Override PartName="/ppt/slides/slide115.xml" ContentType="application/vnd.openxmlformats-officedocument.presentationml.slide+xml"/>
  <Override PartName="/ppt/notesSlides/notesSlide125.xml" ContentType="application/vnd.openxmlformats-officedocument.presentationml.notesSlide+xml"/>
  <Override PartName="/ppt/notesSlides/notesSlide136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69.xml" ContentType="application/vnd.openxmlformats-officedocument.presentationml.notesSlide+xml"/>
  <Override PartName="/ppt/notesSlides/notesSlide114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5.xml" ContentType="application/vnd.openxmlformats-officedocument.presentationml.slide+xml"/>
  <Override PartName="/ppt/slides/slide92.xml" ContentType="application/vnd.openxmlformats-officedocument.presentationml.slide+xml"/>
  <Override PartName="/ppt/slides/slide140.xml" ContentType="application/vnd.openxmlformats-officedocument.presentationml.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103.xml" ContentType="application/vnd.openxmlformats-officedocument.presentationml.notesSlide+xml"/>
  <Override PartName="/ppt/slides/slide34.xml" ContentType="application/vnd.openxmlformats-officedocument.presentationml.slide+xml"/>
  <Override PartName="/ppt/slides/slide81.xml" ContentType="application/vnd.openxmlformats-officedocument.presentationml.slide+xml"/>
  <Override PartName="/ppt/notesSlides/notesSlide36.xml" ContentType="application/vnd.openxmlformats-officedocument.presentationml.notesSlide+xml"/>
  <Override PartName="/ppt/notesSlides/notesSlide83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7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44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9" r:id="rId12"/>
    <p:sldId id="267" r:id="rId13"/>
    <p:sldId id="270" r:id="rId14"/>
    <p:sldId id="271" r:id="rId15"/>
    <p:sldId id="272" r:id="rId16"/>
    <p:sldId id="266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308" r:id="rId25"/>
    <p:sldId id="280" r:id="rId26"/>
    <p:sldId id="309" r:id="rId27"/>
    <p:sldId id="281" r:id="rId28"/>
    <p:sldId id="310" r:id="rId29"/>
    <p:sldId id="282" r:id="rId30"/>
    <p:sldId id="311" r:id="rId31"/>
    <p:sldId id="283" r:id="rId32"/>
    <p:sldId id="312" r:id="rId33"/>
    <p:sldId id="284" r:id="rId34"/>
    <p:sldId id="313" r:id="rId35"/>
    <p:sldId id="285" r:id="rId36"/>
    <p:sldId id="314" r:id="rId37"/>
    <p:sldId id="286" r:id="rId38"/>
    <p:sldId id="315" r:id="rId39"/>
    <p:sldId id="287" r:id="rId40"/>
    <p:sldId id="316" r:id="rId41"/>
    <p:sldId id="288" r:id="rId42"/>
    <p:sldId id="317" r:id="rId43"/>
    <p:sldId id="289" r:id="rId44"/>
    <p:sldId id="318" r:id="rId45"/>
    <p:sldId id="290" r:id="rId46"/>
    <p:sldId id="319" r:id="rId47"/>
    <p:sldId id="291" r:id="rId48"/>
    <p:sldId id="320" r:id="rId49"/>
    <p:sldId id="292" r:id="rId50"/>
    <p:sldId id="321" r:id="rId51"/>
    <p:sldId id="293" r:id="rId52"/>
    <p:sldId id="322" r:id="rId53"/>
    <p:sldId id="294" r:id="rId54"/>
    <p:sldId id="323" r:id="rId55"/>
    <p:sldId id="295" r:id="rId56"/>
    <p:sldId id="324" r:id="rId57"/>
    <p:sldId id="296" r:id="rId58"/>
    <p:sldId id="325" r:id="rId59"/>
    <p:sldId id="297" r:id="rId60"/>
    <p:sldId id="326" r:id="rId61"/>
    <p:sldId id="298" r:id="rId62"/>
    <p:sldId id="327" r:id="rId63"/>
    <p:sldId id="299" r:id="rId64"/>
    <p:sldId id="328" r:id="rId65"/>
    <p:sldId id="300" r:id="rId66"/>
    <p:sldId id="329" r:id="rId67"/>
    <p:sldId id="301" r:id="rId68"/>
    <p:sldId id="330" r:id="rId69"/>
    <p:sldId id="302" r:id="rId70"/>
    <p:sldId id="331" r:id="rId71"/>
    <p:sldId id="303" r:id="rId72"/>
    <p:sldId id="332" r:id="rId73"/>
    <p:sldId id="304" r:id="rId74"/>
    <p:sldId id="333" r:id="rId75"/>
    <p:sldId id="305" r:id="rId76"/>
    <p:sldId id="334" r:id="rId77"/>
    <p:sldId id="306" r:id="rId78"/>
    <p:sldId id="335" r:id="rId79"/>
    <p:sldId id="307" r:id="rId80"/>
    <p:sldId id="336" r:id="rId81"/>
    <p:sldId id="338" r:id="rId82"/>
    <p:sldId id="472" r:id="rId83"/>
    <p:sldId id="419" r:id="rId84"/>
    <p:sldId id="420" r:id="rId85"/>
    <p:sldId id="421" r:id="rId86"/>
    <p:sldId id="422" r:id="rId87"/>
    <p:sldId id="347" r:id="rId88"/>
    <p:sldId id="348" r:id="rId89"/>
    <p:sldId id="349" r:id="rId90"/>
    <p:sldId id="350" r:id="rId91"/>
    <p:sldId id="351" r:id="rId92"/>
    <p:sldId id="352" r:id="rId93"/>
    <p:sldId id="356" r:id="rId94"/>
    <p:sldId id="423" r:id="rId95"/>
    <p:sldId id="424" r:id="rId96"/>
    <p:sldId id="425" r:id="rId97"/>
    <p:sldId id="446" r:id="rId98"/>
    <p:sldId id="426" r:id="rId99"/>
    <p:sldId id="447" r:id="rId100"/>
    <p:sldId id="427" r:id="rId101"/>
    <p:sldId id="448" r:id="rId102"/>
    <p:sldId id="428" r:id="rId103"/>
    <p:sldId id="449" r:id="rId104"/>
    <p:sldId id="429" r:id="rId105"/>
    <p:sldId id="450" r:id="rId106"/>
    <p:sldId id="430" r:id="rId107"/>
    <p:sldId id="451" r:id="rId108"/>
    <p:sldId id="431" r:id="rId109"/>
    <p:sldId id="452" r:id="rId110"/>
    <p:sldId id="432" r:id="rId111"/>
    <p:sldId id="453" r:id="rId112"/>
    <p:sldId id="433" r:id="rId113"/>
    <p:sldId id="454" r:id="rId114"/>
    <p:sldId id="434" r:id="rId115"/>
    <p:sldId id="455" r:id="rId116"/>
    <p:sldId id="435" r:id="rId117"/>
    <p:sldId id="456" r:id="rId118"/>
    <p:sldId id="436" r:id="rId119"/>
    <p:sldId id="457" r:id="rId120"/>
    <p:sldId id="437" r:id="rId121"/>
    <p:sldId id="458" r:id="rId122"/>
    <p:sldId id="438" r:id="rId123"/>
    <p:sldId id="459" r:id="rId124"/>
    <p:sldId id="439" r:id="rId125"/>
    <p:sldId id="460" r:id="rId126"/>
    <p:sldId id="440" r:id="rId127"/>
    <p:sldId id="461" r:id="rId128"/>
    <p:sldId id="441" r:id="rId129"/>
    <p:sldId id="462" r:id="rId130"/>
    <p:sldId id="442" r:id="rId131"/>
    <p:sldId id="463" r:id="rId132"/>
    <p:sldId id="443" r:id="rId133"/>
    <p:sldId id="464" r:id="rId134"/>
    <p:sldId id="444" r:id="rId135"/>
    <p:sldId id="465" r:id="rId136"/>
    <p:sldId id="445" r:id="rId137"/>
    <p:sldId id="466" r:id="rId138"/>
    <p:sldId id="467" r:id="rId139"/>
    <p:sldId id="469" r:id="rId140"/>
    <p:sldId id="468" r:id="rId141"/>
    <p:sldId id="470" r:id="rId142"/>
    <p:sldId id="471" r:id="rId14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FF99"/>
    <a:srgbClr val="336600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1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328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137" Type="http://schemas.openxmlformats.org/officeDocument/2006/relationships/slide" Target="slides/slide13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40" Type="http://schemas.openxmlformats.org/officeDocument/2006/relationships/slide" Target="slides/slide139.xml"/><Relationship Id="rId14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slide" Target="slides/slide142.xml"/><Relationship Id="rId14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AB5200-3EFB-4C35-917D-13B627116D2F}" type="datetimeFigureOut">
              <a:rPr lang="en-US" smtClean="0"/>
              <a:t>9/7/2009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3F12B5-599A-4C6B-965B-D9F59784CFC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1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1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1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1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1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1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1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1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_rels/notesSlide1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_rels/notesSlide1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0.xml"/><Relationship Id="rId1" Type="http://schemas.openxmlformats.org/officeDocument/2006/relationships/notesMaster" Target="../notesMasters/notesMaster1.xml"/></Relationships>
</file>

<file path=ppt/notesSlides/_rels/notesSlide1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1.xml"/><Relationship Id="rId1" Type="http://schemas.openxmlformats.org/officeDocument/2006/relationships/notesMaster" Target="../notesMasters/notesMaster1.xml"/></Relationships>
</file>

<file path=ppt/notesSlides/_rels/notesSlide1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2.xml"/><Relationship Id="rId1" Type="http://schemas.openxmlformats.org/officeDocument/2006/relationships/notesMaster" Target="../notesMasters/notesMaster1.xml"/></Relationships>
</file>

<file path=ppt/notesSlides/_rels/notesSlide1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_rels/notesSlide1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4.xml"/><Relationship Id="rId1" Type="http://schemas.openxmlformats.org/officeDocument/2006/relationships/notesMaster" Target="../notesMasters/notesMaster1.xml"/></Relationships>
</file>

<file path=ppt/notesSlides/_rels/notesSlide1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5.xml"/><Relationship Id="rId1" Type="http://schemas.openxmlformats.org/officeDocument/2006/relationships/notesMaster" Target="../notesMasters/notesMaster1.xml"/></Relationships>
</file>

<file path=ppt/notesSlides/_rels/notesSlide1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6.xml"/><Relationship Id="rId1" Type="http://schemas.openxmlformats.org/officeDocument/2006/relationships/notesMaster" Target="../notesMasters/notesMaster1.xml"/></Relationships>
</file>

<file path=ppt/notesSlides/_rels/notesSlide1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7.xml"/><Relationship Id="rId1" Type="http://schemas.openxmlformats.org/officeDocument/2006/relationships/notesMaster" Target="../notesMasters/notesMaster1.xml"/></Relationships>
</file>

<file path=ppt/notesSlides/_rels/notesSlide1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8.xml"/><Relationship Id="rId1" Type="http://schemas.openxmlformats.org/officeDocument/2006/relationships/notesMaster" Target="../notesMasters/notesMaster1.xml"/></Relationships>
</file>

<file path=ppt/notesSlides/_rels/notesSlide1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9.xml"/><Relationship Id="rId1" Type="http://schemas.openxmlformats.org/officeDocument/2006/relationships/notesMaster" Target="../notesMasters/notesMaster1.xml"/></Relationships>
</file>

<file path=ppt/notesSlides/_rels/notesSlide1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0.xml"/><Relationship Id="rId1" Type="http://schemas.openxmlformats.org/officeDocument/2006/relationships/notesMaster" Target="../notesMasters/notesMaster1.xml"/></Relationships>
</file>

<file path=ppt/notesSlides/_rels/notesSlide1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1.xml"/><Relationship Id="rId1" Type="http://schemas.openxmlformats.org/officeDocument/2006/relationships/notesMaster" Target="../notesMasters/notesMaster1.xml"/></Relationships>
</file>

<file path=ppt/notesSlides/_rels/notesSlide1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2.xml"/><Relationship Id="rId1" Type="http://schemas.openxmlformats.org/officeDocument/2006/relationships/notesMaster" Target="../notesMasters/notesMaster1.xml"/></Relationships>
</file>

<file path=ppt/notesSlides/_rels/notesSlide1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3.xml"/><Relationship Id="rId1" Type="http://schemas.openxmlformats.org/officeDocument/2006/relationships/notesMaster" Target="../notesMasters/notesMaster1.xml"/></Relationships>
</file>

<file path=ppt/notesSlides/_rels/notesSlide1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4.xml"/><Relationship Id="rId1" Type="http://schemas.openxmlformats.org/officeDocument/2006/relationships/notesMaster" Target="../notesMasters/notesMaster1.xml"/></Relationships>
</file>

<file path=ppt/notesSlides/_rels/notesSlide1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5.xml"/><Relationship Id="rId1" Type="http://schemas.openxmlformats.org/officeDocument/2006/relationships/notesMaster" Target="../notesMasters/notesMaster1.xml"/></Relationships>
</file>

<file path=ppt/notesSlides/_rels/notesSlide1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6.xml"/><Relationship Id="rId1" Type="http://schemas.openxmlformats.org/officeDocument/2006/relationships/notesMaster" Target="../notesMasters/notesMaster1.xml"/></Relationships>
</file>

<file path=ppt/notesSlides/_rels/notesSlide1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7.xml"/><Relationship Id="rId1" Type="http://schemas.openxmlformats.org/officeDocument/2006/relationships/notesMaster" Target="../notesMasters/notesMaster1.xml"/></Relationships>
</file>

<file path=ppt/notesSlides/_rels/notesSlide1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8.xml"/><Relationship Id="rId1" Type="http://schemas.openxmlformats.org/officeDocument/2006/relationships/notesMaster" Target="../notesMasters/notesMaster1.xml"/></Relationships>
</file>

<file path=ppt/notesSlides/_rels/notesSlide1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9.xml"/><Relationship Id="rId1" Type="http://schemas.openxmlformats.org/officeDocument/2006/relationships/notesMaster" Target="../notesMasters/notesMaster1.xml"/></Relationships>
</file>

<file path=ppt/notesSlides/_rels/notesSlide1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0.xml"/><Relationship Id="rId1" Type="http://schemas.openxmlformats.org/officeDocument/2006/relationships/notesMaster" Target="../notesMasters/notesMaster1.xml"/></Relationships>
</file>

<file path=ppt/notesSlides/_rels/notesSlide1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1.xml"/><Relationship Id="rId1" Type="http://schemas.openxmlformats.org/officeDocument/2006/relationships/notesMaster" Target="../notesMasters/notesMaster1.xml"/></Relationships>
</file>

<file path=ppt/notesSlides/_rels/notesSlide1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35</a:t>
            </a:fld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36</a:t>
            </a:fld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37</a:t>
            </a:fld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38</a:t>
            </a:fld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39</a:t>
            </a:fld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40</a:t>
            </a:fld>
            <a:endParaRPr 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41</a:t>
            </a:fld>
            <a:endParaRPr 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42</a:t>
            </a:fld>
            <a:endParaRPr 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43</a:t>
            </a:fld>
            <a:endParaRPr 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44</a:t>
            </a:fld>
            <a:endParaRPr 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45</a:t>
            </a:fld>
            <a:endParaRPr 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46</a:t>
            </a:fld>
            <a:endParaRPr 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47</a:t>
            </a:fld>
            <a:endParaRPr 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48</a:t>
            </a:fld>
            <a:endParaRPr lang="en-U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49</a:t>
            </a:fld>
            <a:endParaRPr 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50</a:t>
            </a:fld>
            <a:endParaRPr 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51</a:t>
            </a:fld>
            <a:endParaRPr lang="en-U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52</a:t>
            </a:fld>
            <a:endParaRPr lang="en-U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53</a:t>
            </a:fld>
            <a:endParaRPr lang="en-US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54</a:t>
            </a:fld>
            <a:endParaRPr lang="en-US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55</a:t>
            </a:fld>
            <a:endParaRPr lang="en-US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56</a:t>
            </a:fld>
            <a:endParaRPr lang="en-US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57</a:t>
            </a:fld>
            <a:endParaRPr lang="en-US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58</a:t>
            </a:fld>
            <a:endParaRPr lang="en-US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59</a:t>
            </a:fld>
            <a:endParaRPr lang="en-US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60</a:t>
            </a:fld>
            <a:endParaRPr lang="en-US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61</a:t>
            </a:fld>
            <a:endParaRPr lang="en-US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62</a:t>
            </a:fld>
            <a:endParaRPr lang="en-US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63</a:t>
            </a:fld>
            <a:endParaRPr lang="en-US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64</a:t>
            </a:fld>
            <a:endParaRPr lang="en-US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65</a:t>
            </a:fld>
            <a:endParaRPr lang="en-US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66</a:t>
            </a:fld>
            <a:endParaRPr lang="en-US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67</a:t>
            </a:fld>
            <a:endParaRPr lang="en-US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68</a:t>
            </a:fld>
            <a:endParaRPr lang="en-US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69</a:t>
            </a:fld>
            <a:endParaRPr lang="en-US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70</a:t>
            </a:fld>
            <a:endParaRPr lang="en-US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71</a:t>
            </a:fld>
            <a:endParaRPr lang="en-US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72</a:t>
            </a:fld>
            <a:endParaRPr lang="en-US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73</a:t>
            </a:fld>
            <a:endParaRPr lang="en-US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74</a:t>
            </a:fld>
            <a:endParaRPr lang="en-US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75</a:t>
            </a:fld>
            <a:endParaRPr lang="en-US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76</a:t>
            </a:fld>
            <a:endParaRPr lang="en-US"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77</a:t>
            </a:fld>
            <a:endParaRPr lang="en-US"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78</a:t>
            </a:fld>
            <a:endParaRPr lang="en-US"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79</a:t>
            </a:fld>
            <a:endParaRPr lang="en-US"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80</a:t>
            </a:fld>
            <a:endParaRPr lang="en-US"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81</a:t>
            </a:fld>
            <a:endParaRPr lang="en-US"/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82</a:t>
            </a:fld>
            <a:endParaRPr lang="en-US"/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83</a:t>
            </a:fld>
            <a:endParaRPr lang="en-US"/>
          </a:p>
        </p:txBody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84</a:t>
            </a:fld>
            <a:endParaRPr lang="en-US"/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85</a:t>
            </a:fld>
            <a:endParaRPr lang="en-US"/>
          </a:p>
        </p:txBody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86</a:t>
            </a:fld>
            <a:endParaRPr lang="en-US"/>
          </a:p>
        </p:txBody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87</a:t>
            </a:fld>
            <a:endParaRPr lang="en-US"/>
          </a:p>
        </p:txBody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88</a:t>
            </a:fld>
            <a:endParaRPr lang="en-US"/>
          </a:p>
        </p:txBody>
      </p:sp>
    </p:spTree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89</a:t>
            </a:fld>
            <a:endParaRPr lang="en-US"/>
          </a:p>
        </p:txBody>
      </p:sp>
    </p:spTree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90</a:t>
            </a:fld>
            <a:endParaRPr lang="en-US"/>
          </a:p>
        </p:txBody>
      </p:sp>
    </p:spTree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91</a:t>
            </a:fld>
            <a:endParaRPr lang="en-US"/>
          </a:p>
        </p:txBody>
      </p:sp>
    </p:spTree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92</a:t>
            </a:fld>
            <a:endParaRPr lang="en-US"/>
          </a:p>
        </p:txBody>
      </p:sp>
    </p:spTree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93</a:t>
            </a:fld>
            <a:endParaRPr lang="en-US"/>
          </a:p>
        </p:txBody>
      </p:sp>
    </p:spTree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94</a:t>
            </a:fld>
            <a:endParaRPr lang="en-US"/>
          </a:p>
        </p:txBody>
      </p:sp>
    </p:spTree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95</a:t>
            </a:fld>
            <a:endParaRPr lang="en-US"/>
          </a:p>
        </p:txBody>
      </p:sp>
    </p:spTree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96</a:t>
            </a:fld>
            <a:endParaRPr lang="en-US"/>
          </a:p>
        </p:txBody>
      </p:sp>
    </p:spTree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97</a:t>
            </a:fld>
            <a:endParaRPr lang="en-US"/>
          </a:p>
        </p:txBody>
      </p:sp>
    </p:spTree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98</a:t>
            </a:fld>
            <a:endParaRPr lang="en-US"/>
          </a:p>
        </p:txBody>
      </p:sp>
    </p:spTree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99</a:t>
            </a:fld>
            <a:endParaRPr lang="en-US"/>
          </a:p>
        </p:txBody>
      </p:sp>
    </p:spTree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100</a:t>
            </a:fld>
            <a:endParaRPr lang="en-US"/>
          </a:p>
        </p:txBody>
      </p:sp>
    </p:spTree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101</a:t>
            </a:fld>
            <a:endParaRPr lang="en-US"/>
          </a:p>
        </p:txBody>
      </p:sp>
    </p:spTree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102</a:t>
            </a:fld>
            <a:endParaRPr lang="en-US"/>
          </a:p>
        </p:txBody>
      </p:sp>
    </p:spTree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103</a:t>
            </a:fld>
            <a:endParaRPr lang="en-US"/>
          </a:p>
        </p:txBody>
      </p:sp>
    </p:spTree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104</a:t>
            </a:fld>
            <a:endParaRPr lang="en-US"/>
          </a:p>
        </p:txBody>
      </p:sp>
    </p:spTree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105</a:t>
            </a:fld>
            <a:endParaRPr lang="en-US"/>
          </a:p>
        </p:txBody>
      </p:sp>
    </p:spTree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106</a:t>
            </a:fld>
            <a:endParaRPr lang="en-US"/>
          </a:p>
        </p:txBody>
      </p:sp>
    </p:spTree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107</a:t>
            </a:fld>
            <a:endParaRPr lang="en-US"/>
          </a:p>
        </p:txBody>
      </p:sp>
    </p:spTree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108</a:t>
            </a:fld>
            <a:endParaRPr lang="en-US"/>
          </a:p>
        </p:txBody>
      </p:sp>
    </p:spTree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109</a:t>
            </a:fld>
            <a:endParaRPr lang="en-US"/>
          </a:p>
        </p:txBody>
      </p:sp>
    </p:spTree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110</a:t>
            </a:fld>
            <a:endParaRPr lang="en-US"/>
          </a:p>
        </p:txBody>
      </p:sp>
    </p:spTree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111</a:t>
            </a:fld>
            <a:endParaRPr lang="en-US"/>
          </a:p>
        </p:txBody>
      </p:sp>
    </p:spTree>
  </p:cSld>
  <p:clrMapOvr>
    <a:masterClrMapping/>
  </p:clrMapOvr>
</p:notes>
</file>

<file path=ppt/notesSlides/notesSlide1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112</a:t>
            </a:fld>
            <a:endParaRPr lang="en-US"/>
          </a:p>
        </p:txBody>
      </p:sp>
    </p:spTree>
  </p:cSld>
  <p:clrMapOvr>
    <a:masterClrMapping/>
  </p:clrMapOvr>
</p:notes>
</file>

<file path=ppt/notesSlides/notesSlide1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113</a:t>
            </a:fld>
            <a:endParaRPr lang="en-US"/>
          </a:p>
        </p:txBody>
      </p:sp>
    </p:spTree>
  </p:cSld>
  <p:clrMapOvr>
    <a:masterClrMapping/>
  </p:clrMapOvr>
</p:notes>
</file>

<file path=ppt/notesSlides/notesSlide1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114</a:t>
            </a:fld>
            <a:endParaRPr lang="en-US"/>
          </a:p>
        </p:txBody>
      </p:sp>
    </p:spTree>
  </p:cSld>
  <p:clrMapOvr>
    <a:masterClrMapping/>
  </p:clrMapOvr>
</p:notes>
</file>

<file path=ppt/notesSlides/notesSlide1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115</a:t>
            </a:fld>
            <a:endParaRPr lang="en-US"/>
          </a:p>
        </p:txBody>
      </p:sp>
    </p:spTree>
  </p:cSld>
  <p:clrMapOvr>
    <a:masterClrMapping/>
  </p:clrMapOvr>
</p:notes>
</file>

<file path=ppt/notesSlides/notesSlide1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116</a:t>
            </a:fld>
            <a:endParaRPr lang="en-US"/>
          </a:p>
        </p:txBody>
      </p:sp>
    </p:spTree>
  </p:cSld>
  <p:clrMapOvr>
    <a:masterClrMapping/>
  </p:clrMapOvr>
</p:notes>
</file>

<file path=ppt/notesSlides/notesSlide1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117</a:t>
            </a:fld>
            <a:endParaRPr lang="en-US"/>
          </a:p>
        </p:txBody>
      </p:sp>
    </p:spTree>
  </p:cSld>
  <p:clrMapOvr>
    <a:masterClrMapping/>
  </p:clrMapOvr>
</p:notes>
</file>

<file path=ppt/notesSlides/notesSlide1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118</a:t>
            </a:fld>
            <a:endParaRPr lang="en-US"/>
          </a:p>
        </p:txBody>
      </p:sp>
    </p:spTree>
  </p:cSld>
  <p:clrMapOvr>
    <a:masterClrMapping/>
  </p:clrMapOvr>
</p:notes>
</file>

<file path=ppt/notesSlides/notesSlide1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119</a:t>
            </a:fld>
            <a:endParaRPr lang="en-US"/>
          </a:p>
        </p:txBody>
      </p:sp>
    </p:spTree>
  </p:cSld>
  <p:clrMapOvr>
    <a:masterClrMapping/>
  </p:clrMapOvr>
</p:notes>
</file>

<file path=ppt/notesSlides/notesSlide1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120</a:t>
            </a:fld>
            <a:endParaRPr lang="en-US"/>
          </a:p>
        </p:txBody>
      </p:sp>
    </p:spTree>
  </p:cSld>
  <p:clrMapOvr>
    <a:masterClrMapping/>
  </p:clrMapOvr>
</p:notes>
</file>

<file path=ppt/notesSlides/notesSlide1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121</a:t>
            </a:fld>
            <a:endParaRPr lang="en-US"/>
          </a:p>
        </p:txBody>
      </p:sp>
    </p:spTree>
  </p:cSld>
  <p:clrMapOvr>
    <a:masterClrMapping/>
  </p:clrMapOvr>
</p:notes>
</file>

<file path=ppt/notesSlides/notesSlide1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122</a:t>
            </a:fld>
            <a:endParaRPr lang="en-US"/>
          </a:p>
        </p:txBody>
      </p:sp>
    </p:spTree>
  </p:cSld>
  <p:clrMapOvr>
    <a:masterClrMapping/>
  </p:clrMapOvr>
</p:notes>
</file>

<file path=ppt/notesSlides/notesSlide1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123</a:t>
            </a:fld>
            <a:endParaRPr lang="en-US"/>
          </a:p>
        </p:txBody>
      </p:sp>
    </p:spTree>
  </p:cSld>
  <p:clrMapOvr>
    <a:masterClrMapping/>
  </p:clrMapOvr>
</p:notes>
</file>

<file path=ppt/notesSlides/notesSlide1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124</a:t>
            </a:fld>
            <a:endParaRPr lang="en-US"/>
          </a:p>
        </p:txBody>
      </p:sp>
    </p:spTree>
  </p:cSld>
  <p:clrMapOvr>
    <a:masterClrMapping/>
  </p:clrMapOvr>
</p:notes>
</file>

<file path=ppt/notesSlides/notesSlide1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125</a:t>
            </a:fld>
            <a:endParaRPr lang="en-US"/>
          </a:p>
        </p:txBody>
      </p:sp>
    </p:spTree>
  </p:cSld>
  <p:clrMapOvr>
    <a:masterClrMapping/>
  </p:clrMapOvr>
</p:notes>
</file>

<file path=ppt/notesSlides/notesSlide1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126</a:t>
            </a:fld>
            <a:endParaRPr lang="en-US"/>
          </a:p>
        </p:txBody>
      </p:sp>
    </p:spTree>
  </p:cSld>
  <p:clrMapOvr>
    <a:masterClrMapping/>
  </p:clrMapOvr>
</p:notes>
</file>

<file path=ppt/notesSlides/notesSlide1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127</a:t>
            </a:fld>
            <a:endParaRPr lang="en-US"/>
          </a:p>
        </p:txBody>
      </p:sp>
    </p:spTree>
  </p:cSld>
  <p:clrMapOvr>
    <a:masterClrMapping/>
  </p:clrMapOvr>
</p:notes>
</file>

<file path=ppt/notesSlides/notesSlide1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128</a:t>
            </a:fld>
            <a:endParaRPr lang="en-US"/>
          </a:p>
        </p:txBody>
      </p:sp>
    </p:spTree>
  </p:cSld>
  <p:clrMapOvr>
    <a:masterClrMapping/>
  </p:clrMapOvr>
</p:notes>
</file>

<file path=ppt/notesSlides/notesSlide1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129</a:t>
            </a:fld>
            <a:endParaRPr lang="en-US"/>
          </a:p>
        </p:txBody>
      </p:sp>
    </p:spTree>
  </p:cSld>
  <p:clrMapOvr>
    <a:masterClrMapping/>
  </p:clrMapOvr>
</p:notes>
</file>

<file path=ppt/notesSlides/notesSlide1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130</a:t>
            </a:fld>
            <a:endParaRPr lang="en-US"/>
          </a:p>
        </p:txBody>
      </p:sp>
    </p:spTree>
  </p:cSld>
  <p:clrMapOvr>
    <a:masterClrMapping/>
  </p:clrMapOvr>
</p:notes>
</file>

<file path=ppt/notesSlides/notesSlide1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131</a:t>
            </a:fld>
            <a:endParaRPr lang="en-US"/>
          </a:p>
        </p:txBody>
      </p:sp>
    </p:spTree>
  </p:cSld>
  <p:clrMapOvr>
    <a:masterClrMapping/>
  </p:clrMapOvr>
</p:notes>
</file>

<file path=ppt/notesSlides/notesSlide1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132</a:t>
            </a:fld>
            <a:endParaRPr lang="en-US"/>
          </a:p>
        </p:txBody>
      </p:sp>
    </p:spTree>
  </p:cSld>
  <p:clrMapOvr>
    <a:masterClrMapping/>
  </p:clrMapOvr>
</p:notes>
</file>

<file path=ppt/notesSlides/notesSlide1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133</a:t>
            </a:fld>
            <a:endParaRPr lang="en-US"/>
          </a:p>
        </p:txBody>
      </p:sp>
    </p:spTree>
  </p:cSld>
  <p:clrMapOvr>
    <a:masterClrMapping/>
  </p:clrMapOvr>
</p:notes>
</file>

<file path=ppt/notesSlides/notesSlide1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134</a:t>
            </a:fld>
            <a:endParaRPr lang="en-US"/>
          </a:p>
        </p:txBody>
      </p:sp>
    </p:spTree>
  </p:cSld>
  <p:clrMapOvr>
    <a:masterClrMapping/>
  </p:clrMapOvr>
</p:notes>
</file>

<file path=ppt/notesSlides/notesSlide1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135</a:t>
            </a:fld>
            <a:endParaRPr lang="en-US"/>
          </a:p>
        </p:txBody>
      </p:sp>
    </p:spTree>
  </p:cSld>
  <p:clrMapOvr>
    <a:masterClrMapping/>
  </p:clrMapOvr>
</p:notes>
</file>

<file path=ppt/notesSlides/notesSlide1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136</a:t>
            </a:fld>
            <a:endParaRPr lang="en-US"/>
          </a:p>
        </p:txBody>
      </p:sp>
    </p:spTree>
  </p:cSld>
  <p:clrMapOvr>
    <a:masterClrMapping/>
  </p:clrMapOvr>
</p:notes>
</file>

<file path=ppt/notesSlides/notesSlide1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137</a:t>
            </a:fld>
            <a:endParaRPr lang="en-US"/>
          </a:p>
        </p:txBody>
      </p:sp>
    </p:spTree>
  </p:cSld>
  <p:clrMapOvr>
    <a:masterClrMapping/>
  </p:clrMapOvr>
</p:notes>
</file>

<file path=ppt/notesSlides/notesSlide1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138</a:t>
            </a:fld>
            <a:endParaRPr lang="en-US"/>
          </a:p>
        </p:txBody>
      </p:sp>
    </p:spTree>
  </p:cSld>
  <p:clrMapOvr>
    <a:masterClrMapping/>
  </p:clrMapOvr>
</p:notes>
</file>

<file path=ppt/notesSlides/notesSlide1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139</a:t>
            </a:fld>
            <a:endParaRPr lang="en-US"/>
          </a:p>
        </p:txBody>
      </p:sp>
    </p:spTree>
  </p:cSld>
  <p:clrMapOvr>
    <a:masterClrMapping/>
  </p:clrMapOvr>
</p:notes>
</file>

<file path=ppt/notesSlides/notesSlide1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140</a:t>
            </a:fld>
            <a:endParaRPr lang="en-US"/>
          </a:p>
        </p:txBody>
      </p:sp>
    </p:spTree>
  </p:cSld>
  <p:clrMapOvr>
    <a:masterClrMapping/>
  </p:clrMapOvr>
</p:notes>
</file>

<file path=ppt/notesSlides/notesSlide1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141</a:t>
            </a:fld>
            <a:endParaRPr lang="en-US"/>
          </a:p>
        </p:txBody>
      </p:sp>
    </p:spTree>
  </p:cSld>
  <p:clrMapOvr>
    <a:masterClrMapping/>
  </p:clrMapOvr>
</p:notes>
</file>

<file path=ppt/notesSlides/notesSlide1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F12B5-599A-4C6B-965B-D9F59784CFC8}" type="slidenum">
              <a:rPr lang="en-US" smtClean="0"/>
              <a:t>142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DD0110-A2BF-40AE-97AE-1452F5F4F8D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ABA9E6-4C96-48F3-8D34-7D9EC20A03F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4B70D6-7098-489E-990E-C1FBAFB3621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1C6C29-2328-4906-817B-526F92F1BBC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75CD37-6FF0-44C1-A6A5-8850FFAEFBE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1264A6-C00F-4DEA-998F-63D305174C3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E0533B-94F2-421D-914F-B2EAF31ED0F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60A6D1-CC02-4541-A8E3-43418398FB1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F86962-B49A-488F-83AD-C64C7923009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46673C-E178-4484-965A-59ECC8C6F2A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C5CC7E-B652-4A32-943A-45AB24C625B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6600"/>
            </a:gs>
            <a:gs pos="100000">
              <a:srgbClr val="3366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3B2B24F-BDE3-4BEA-8401-67EF77D3DD0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8.xml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9.xml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0.xml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1.xml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2.xml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3.xml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4.xml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5.xml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6.xml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7.xml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8.xml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9.xml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0.xml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1.xml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2.xml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3.xml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4.xml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5.xml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6.xml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7.xml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8.xml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9.xml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0.xml"/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1.xml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2.xml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3.xml"/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4.xml"/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5.xml"/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6.xml"/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7.xml"/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8.xml"/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9.xml"/><Relationship Id="rId1" Type="http://schemas.openxmlformats.org/officeDocument/2006/relationships/slideLayout" Target="../slideLayouts/slideLayout7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0.xml"/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1.xml"/><Relationship Id="rId1" Type="http://schemas.openxmlformats.org/officeDocument/2006/relationships/slideLayout" Target="../slideLayouts/slideLayout7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2.xml"/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3.xml"/><Relationship Id="rId1" Type="http://schemas.openxmlformats.org/officeDocument/2006/relationships/slideLayout" Target="../slideLayouts/slideLayout7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4.xml"/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5.xml"/><Relationship Id="rId1" Type="http://schemas.openxmlformats.org/officeDocument/2006/relationships/slideLayout" Target="../slideLayouts/slideLayout7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6.xml"/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7.xml"/><Relationship Id="rId1" Type="http://schemas.openxmlformats.org/officeDocument/2006/relationships/slideLayout" Target="../slideLayouts/slideLayout7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8.xml"/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9.xml"/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0.xml"/><Relationship Id="rId1" Type="http://schemas.openxmlformats.org/officeDocument/2006/relationships/slideLayout" Target="../slideLayouts/slideLayout7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1.xml"/><Relationship Id="rId1" Type="http://schemas.openxmlformats.org/officeDocument/2006/relationships/slideLayout" Target="../slideLayouts/slideLayout7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914400" y="914400"/>
            <a:ext cx="65532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There are four words in Spanish that mean “the”.</a:t>
            </a:r>
            <a:endParaRPr lang="es-ES" sz="4800"/>
          </a:p>
        </p:txBody>
      </p:sp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05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6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7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8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 animBg="1" autoUpdateAnimBg="0"/>
      <p:bldP spid="2056" grpId="0" animBg="1" autoUpdateAnimBg="0"/>
      <p:bldP spid="2057" grpId="0" animBg="1" autoUpdateAnimBg="0"/>
      <p:bldP spid="2058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84582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The word “the” in English and “el” or “la” in Spanish are referred to as the definite article. </a:t>
            </a:r>
            <a:endParaRPr lang="es-ES" sz="4800"/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3079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80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81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82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84582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The word “the” always precedes a noun and refers to a specific person, place, thing, or concept.</a:t>
            </a:r>
            <a:endParaRPr lang="es-ES" sz="4800"/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4103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4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5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6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84582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In Spanish, nouns have gender.  They are either “masculine” or “feminine”.   </a:t>
            </a:r>
            <a:endParaRPr lang="es-ES" sz="4800"/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5127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8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9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30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El chico</a:t>
            </a:r>
            <a:r>
              <a:rPr lang="es-ES" sz="4800">
                <a:solidFill>
                  <a:srgbClr val="FFFF99"/>
                </a:solidFill>
              </a:rPr>
              <a:t> is masculine.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La chica</a:t>
            </a:r>
            <a:r>
              <a:rPr lang="es-ES" sz="4800">
                <a:solidFill>
                  <a:srgbClr val="FFFF99"/>
                </a:solidFill>
              </a:rPr>
              <a:t> is feminine.</a:t>
            </a:r>
            <a:endParaRPr lang="es-ES" sz="4800"/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6151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52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53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54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84582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All nouns are put into these categories even if there is no clear logic to the category.</a:t>
            </a:r>
            <a:endParaRPr lang="es-ES" sz="4800"/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717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6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7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78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84582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Why is </a:t>
            </a:r>
            <a:r>
              <a:rPr lang="es-ES" sz="4800">
                <a:solidFill>
                  <a:srgbClr val="FFFF00"/>
                </a:solidFill>
              </a:rPr>
              <a:t>la puerta</a:t>
            </a:r>
            <a:r>
              <a:rPr lang="es-ES" sz="4800">
                <a:solidFill>
                  <a:srgbClr val="FFFF99"/>
                </a:solidFill>
              </a:rPr>
              <a:t> (the door) feminine and </a:t>
            </a:r>
            <a:r>
              <a:rPr lang="es-ES" sz="4800">
                <a:solidFill>
                  <a:srgbClr val="FFFF00"/>
                </a:solidFill>
              </a:rPr>
              <a:t>el escritorio</a:t>
            </a:r>
            <a:r>
              <a:rPr lang="es-ES" sz="4800">
                <a:solidFill>
                  <a:srgbClr val="FFFF99"/>
                </a:solidFill>
              </a:rPr>
              <a:t> (the desk) masculine? </a:t>
            </a:r>
            <a:endParaRPr lang="es-ES" sz="4800"/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9223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9224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9225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9226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84582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Why is </a:t>
            </a:r>
            <a:r>
              <a:rPr lang="es-ES" sz="4800">
                <a:solidFill>
                  <a:srgbClr val="FFFF00"/>
                </a:solidFill>
              </a:rPr>
              <a:t>el día</a:t>
            </a:r>
            <a:r>
              <a:rPr lang="es-ES" sz="4800">
                <a:solidFill>
                  <a:srgbClr val="FFFF99"/>
                </a:solidFill>
              </a:rPr>
              <a:t> (day) masculine and </a:t>
            </a:r>
            <a:r>
              <a:rPr lang="es-ES" sz="4800">
                <a:solidFill>
                  <a:srgbClr val="FFFF00"/>
                </a:solidFill>
              </a:rPr>
              <a:t>la noche</a:t>
            </a:r>
            <a:r>
              <a:rPr lang="es-ES" sz="4800">
                <a:solidFill>
                  <a:srgbClr val="FFFF99"/>
                </a:solidFill>
              </a:rPr>
              <a:t> (night) feminine?</a:t>
            </a:r>
            <a:endParaRPr lang="es-ES" sz="4800"/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8199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200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201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202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84582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Often (but not always) the final vowel of a noun tells which direct article to use.</a:t>
            </a:r>
            <a:endParaRPr lang="es-ES" sz="4800"/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0247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48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49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50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84582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Nouns ending in -o (like </a:t>
            </a:r>
            <a:r>
              <a:rPr lang="es-ES" sz="4800">
                <a:solidFill>
                  <a:srgbClr val="FFFF00"/>
                </a:solidFill>
              </a:rPr>
              <a:t>sombrero</a:t>
            </a:r>
            <a:r>
              <a:rPr lang="es-ES" sz="4800">
                <a:solidFill>
                  <a:srgbClr val="FFFF99"/>
                </a:solidFill>
              </a:rPr>
              <a:t>) are usually masculine and take the definite article “</a:t>
            </a:r>
            <a:r>
              <a:rPr lang="es-ES" sz="4800">
                <a:solidFill>
                  <a:srgbClr val="FFFF00"/>
                </a:solidFill>
              </a:rPr>
              <a:t>el</a:t>
            </a:r>
            <a:r>
              <a:rPr lang="es-ES" sz="4800">
                <a:solidFill>
                  <a:srgbClr val="FFFF99"/>
                </a:solidFill>
              </a:rPr>
              <a:t>”. 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1271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72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73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74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3429000" cy="631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el chico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el muchacho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el sombrero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el vestido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el zapato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el pelo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4572000" y="304800"/>
            <a:ext cx="4038600" cy="631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el amigo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el perro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el maestro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el gato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el apartamento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el escritorio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84582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Nouns ending in -a (like </a:t>
            </a:r>
            <a:r>
              <a:rPr lang="es-ES" sz="4800">
                <a:solidFill>
                  <a:srgbClr val="FFFF00"/>
                </a:solidFill>
              </a:rPr>
              <a:t>camiseta</a:t>
            </a:r>
            <a:r>
              <a:rPr lang="es-ES" sz="4800">
                <a:solidFill>
                  <a:srgbClr val="FFFF99"/>
                </a:solidFill>
              </a:rPr>
              <a:t>) are usually feminine and take the definite article “</a:t>
            </a:r>
            <a:r>
              <a:rPr lang="es-ES" sz="4800">
                <a:solidFill>
                  <a:srgbClr val="FFFF00"/>
                </a:solidFill>
              </a:rPr>
              <a:t>la</a:t>
            </a:r>
            <a:r>
              <a:rPr lang="es-ES" sz="4800">
                <a:solidFill>
                  <a:srgbClr val="FFFF99"/>
                </a:solidFill>
              </a:rPr>
              <a:t>”. 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3319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3320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3321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3322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3429000" cy="631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la chica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la muchacha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la camisa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la blusa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la chaqueta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la camiseta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4572000" y="381000"/>
            <a:ext cx="4114800" cy="631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la amiga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la señora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la casa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la puerta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la ventana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la computadora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Nouns ending in -e (like </a:t>
            </a:r>
            <a:r>
              <a:rPr lang="es-ES" sz="4800">
                <a:solidFill>
                  <a:srgbClr val="FFFF00"/>
                </a:solidFill>
              </a:rPr>
              <a:t>hombre</a:t>
            </a:r>
            <a:r>
              <a:rPr lang="es-ES" sz="4800">
                <a:solidFill>
                  <a:srgbClr val="FFFF99"/>
                </a:solidFill>
              </a:rPr>
              <a:t>) or a consonant (like </a:t>
            </a:r>
            <a:r>
              <a:rPr lang="es-ES" sz="4800">
                <a:solidFill>
                  <a:srgbClr val="FFFF00"/>
                </a:solidFill>
              </a:rPr>
              <a:t>mujer</a:t>
            </a:r>
            <a:r>
              <a:rPr lang="es-ES" sz="4800">
                <a:solidFill>
                  <a:srgbClr val="FFFF99"/>
                </a:solidFill>
              </a:rPr>
              <a:t>) can be either masculine or feminine and must be learning individually.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741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416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417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418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3733800" cy="741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el hombre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el señor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el suéter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el calcetín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el parque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el restaurante</a:t>
            </a:r>
          </a:p>
          <a:p>
            <a:pPr>
              <a:spcBef>
                <a:spcPct val="50000"/>
              </a:spcBef>
            </a:pP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4572000" y="381000"/>
            <a:ext cx="3429000" cy="521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la mujer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la clase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la televisión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la madre</a:t>
            </a:r>
          </a:p>
          <a:p>
            <a:pPr>
              <a:spcBef>
                <a:spcPct val="50000"/>
              </a:spcBef>
            </a:pPr>
            <a:endParaRPr lang="es-ES" sz="4800">
              <a:solidFill>
                <a:srgbClr val="FFFF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84582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Nouns are marked for </a:t>
            </a:r>
            <a:r>
              <a:rPr lang="es-ES" sz="4800">
                <a:solidFill>
                  <a:srgbClr val="FFFF00"/>
                </a:solidFill>
              </a:rPr>
              <a:t>gender </a:t>
            </a:r>
            <a:r>
              <a:rPr lang="es-ES" sz="4800">
                <a:solidFill>
                  <a:srgbClr val="FFFF99"/>
                </a:solidFill>
              </a:rPr>
              <a:t>(masculine / feminine), but also for </a:t>
            </a:r>
            <a:r>
              <a:rPr lang="es-ES" sz="4800">
                <a:solidFill>
                  <a:srgbClr val="FFFF00"/>
                </a:solidFill>
              </a:rPr>
              <a:t>number </a:t>
            </a:r>
            <a:r>
              <a:rPr lang="es-ES" sz="4800">
                <a:solidFill>
                  <a:srgbClr val="FFFF99"/>
                </a:solidFill>
              </a:rPr>
              <a:t>(singular / plural).</a:t>
            </a:r>
            <a:endParaRPr lang="es-ES" sz="4800"/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229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2296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2297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2298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The door is “la puerta”.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The doors is “las puertas”.</a:t>
            </a:r>
            <a:endParaRPr lang="es-ES" sz="4800"/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9463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464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465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466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84582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The noun adds an ‘s’ and the article changes to the plural form as well.</a:t>
            </a:r>
            <a:endParaRPr lang="es-ES" sz="4800"/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0487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488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489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490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What is the plural form of these words?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el perro      el zapato      el amigo</a:t>
            </a: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1511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512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513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514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515" name="Cloud"/>
          <p:cNvSpPr>
            <a:spLocks noChangeAspect="1" noEditPoints="1" noChangeArrowheads="1"/>
          </p:cNvSpPr>
          <p:nvPr/>
        </p:nvSpPr>
        <p:spPr bwMode="auto">
          <a:xfrm>
            <a:off x="-2971800" y="2286000"/>
            <a:ext cx="2743200" cy="183832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es-ES" sz="3200">
                <a:latin typeface="Arial" charset="0"/>
              </a:rPr>
              <a:t>los perros</a:t>
            </a:r>
          </a:p>
        </p:txBody>
      </p:sp>
      <p:sp>
        <p:nvSpPr>
          <p:cNvPr id="21516" name="Cloud"/>
          <p:cNvSpPr>
            <a:spLocks noChangeAspect="1" noEditPoints="1" noChangeArrowheads="1"/>
          </p:cNvSpPr>
          <p:nvPr/>
        </p:nvSpPr>
        <p:spPr bwMode="auto">
          <a:xfrm>
            <a:off x="-2819400" y="2438400"/>
            <a:ext cx="2743200" cy="183832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es-ES" sz="3200">
                <a:latin typeface="Arial" charset="0"/>
              </a:rPr>
              <a:t>los zapatos</a:t>
            </a:r>
          </a:p>
        </p:txBody>
      </p:sp>
      <p:sp>
        <p:nvSpPr>
          <p:cNvPr id="21517" name="Cloud"/>
          <p:cNvSpPr>
            <a:spLocks noChangeAspect="1" noEditPoints="1" noChangeArrowheads="1"/>
          </p:cNvSpPr>
          <p:nvPr/>
        </p:nvSpPr>
        <p:spPr bwMode="auto">
          <a:xfrm>
            <a:off x="-3276600" y="2590800"/>
            <a:ext cx="2743200" cy="183832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es-ES" sz="3200" dirty="0">
                <a:latin typeface="Arial" charset="0"/>
              </a:rPr>
              <a:t>los amigos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5" grpId="0" animBg="1"/>
      <p:bldP spid="21516" grpId="0" animBg="1"/>
      <p:bldP spid="215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What is the plural form of these words?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la casa     la blusa      la chica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253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36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37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38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539" name="Cloud"/>
          <p:cNvSpPr>
            <a:spLocks noChangeAspect="1" noEditPoints="1" noChangeArrowheads="1"/>
          </p:cNvSpPr>
          <p:nvPr/>
        </p:nvSpPr>
        <p:spPr bwMode="auto">
          <a:xfrm>
            <a:off x="-3200400" y="2514600"/>
            <a:ext cx="2743200" cy="183832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es-ES" sz="3200">
                <a:latin typeface="Arial" charset="0"/>
              </a:rPr>
              <a:t>las casas</a:t>
            </a:r>
          </a:p>
        </p:txBody>
      </p:sp>
      <p:sp>
        <p:nvSpPr>
          <p:cNvPr id="22540" name="Cloud"/>
          <p:cNvSpPr>
            <a:spLocks noChangeAspect="1" noEditPoints="1" noChangeArrowheads="1"/>
          </p:cNvSpPr>
          <p:nvPr/>
        </p:nvSpPr>
        <p:spPr bwMode="auto">
          <a:xfrm>
            <a:off x="-3048000" y="2590800"/>
            <a:ext cx="2743200" cy="183832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es-ES" sz="3200">
                <a:latin typeface="Arial" charset="0"/>
              </a:rPr>
              <a:t>las blusas</a:t>
            </a:r>
          </a:p>
        </p:txBody>
      </p:sp>
      <p:sp>
        <p:nvSpPr>
          <p:cNvPr id="22541" name="Cloud"/>
          <p:cNvSpPr>
            <a:spLocks noChangeAspect="1" noEditPoints="1" noChangeArrowheads="1"/>
          </p:cNvSpPr>
          <p:nvPr/>
        </p:nvSpPr>
        <p:spPr bwMode="auto">
          <a:xfrm>
            <a:off x="-2971800" y="2590800"/>
            <a:ext cx="2743200" cy="183832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es-ES" sz="3200">
                <a:latin typeface="Arial" charset="0"/>
              </a:rPr>
              <a:t>las chicas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9" grpId="0" animBg="1"/>
      <p:bldP spid="22540" grpId="0" animBg="1"/>
      <p:bldP spid="2254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amigo</a:t>
            </a: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3559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3560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3561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3562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amigo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4583" name="Comment 7"/>
          <p:cNvSpPr>
            <a:spLocks noChangeArrowheads="1"/>
          </p:cNvSpPr>
          <p:nvPr/>
        </p:nvSpPr>
        <p:spPr bwMode="auto">
          <a:xfrm>
            <a:off x="2209800" y="13716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584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585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4586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casa</a:t>
            </a: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5607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5608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5609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5610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casa</a:t>
            </a:r>
          </a:p>
        </p:txBody>
      </p:sp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55303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04" name="Comment 8"/>
          <p:cNvSpPr>
            <a:spLocks noChangeArrowheads="1"/>
          </p:cNvSpPr>
          <p:nvPr/>
        </p:nvSpPr>
        <p:spPr bwMode="auto">
          <a:xfrm>
            <a:off x="2514600" y="12954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05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5306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casas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6631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32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33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6634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casas</a:t>
            </a:r>
          </a:p>
        </p:txBody>
      </p:sp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56327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6328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6329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6330" name="Comment 10"/>
          <p:cNvSpPr>
            <a:spLocks noChangeArrowheads="1"/>
          </p:cNvSpPr>
          <p:nvPr/>
        </p:nvSpPr>
        <p:spPr bwMode="auto">
          <a:xfrm>
            <a:off x="2362200" y="13716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familia</a:t>
            </a: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765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7656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7657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7658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familia</a:t>
            </a:r>
          </a:p>
        </p:txBody>
      </p:sp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57351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52" name="Comment 8"/>
          <p:cNvSpPr>
            <a:spLocks noChangeArrowheads="1"/>
          </p:cNvSpPr>
          <p:nvPr/>
        </p:nvSpPr>
        <p:spPr bwMode="auto">
          <a:xfrm>
            <a:off x="2133600" y="12954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53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354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zapatos</a:t>
            </a: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8679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80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81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8682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zapatos</a:t>
            </a:r>
          </a:p>
        </p:txBody>
      </p:sp>
      <p:sp>
        <p:nvSpPr>
          <p:cNvPr id="5837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5837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5837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8376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8377" name="Comment 9"/>
          <p:cNvSpPr>
            <a:spLocks noChangeArrowheads="1"/>
          </p:cNvSpPr>
          <p:nvPr/>
        </p:nvSpPr>
        <p:spPr bwMode="auto">
          <a:xfrm>
            <a:off x="2133600" y="12954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8378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apartamento</a:t>
            </a: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9703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9704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9705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9706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apartamento</a:t>
            </a:r>
          </a:p>
        </p:txBody>
      </p:sp>
      <p:sp>
        <p:nvSpPr>
          <p:cNvPr id="5939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5939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5939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59399" name="Comment 7"/>
          <p:cNvSpPr>
            <a:spLocks noChangeArrowheads="1"/>
          </p:cNvSpPr>
          <p:nvPr/>
        </p:nvSpPr>
        <p:spPr bwMode="auto">
          <a:xfrm>
            <a:off x="1600200" y="13716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00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01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9402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hombre</a:t>
            </a: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30727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28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29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0730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hombre</a:t>
            </a:r>
          </a:p>
        </p:txBody>
      </p:sp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6042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60423" name="Comment 7"/>
          <p:cNvSpPr>
            <a:spLocks noChangeArrowheads="1"/>
          </p:cNvSpPr>
          <p:nvPr/>
        </p:nvSpPr>
        <p:spPr bwMode="auto">
          <a:xfrm>
            <a:off x="2133600" y="12954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0424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0425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0426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hombres</a:t>
            </a:r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31751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1752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1753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1754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hombres</a:t>
            </a:r>
          </a:p>
        </p:txBody>
      </p:sp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61447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48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49" name="Comment 9"/>
          <p:cNvSpPr>
            <a:spLocks noChangeArrowheads="1"/>
          </p:cNvSpPr>
          <p:nvPr/>
        </p:nvSpPr>
        <p:spPr bwMode="auto">
          <a:xfrm>
            <a:off x="1981200" y="13716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1450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calcetín</a:t>
            </a:r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3277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76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77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2778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calcetín</a:t>
            </a:r>
          </a:p>
        </p:txBody>
      </p:sp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62471" name="Comment 7"/>
          <p:cNvSpPr>
            <a:spLocks noChangeArrowheads="1"/>
          </p:cNvSpPr>
          <p:nvPr/>
        </p:nvSpPr>
        <p:spPr bwMode="auto">
          <a:xfrm>
            <a:off x="2133600" y="13716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2472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2473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2474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calcetines</a:t>
            </a:r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33799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3800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3801" name="Comment 9"/>
          <p:cNvSpPr>
            <a:spLocks noChangeArrowheads="1"/>
          </p:cNvSpPr>
          <p:nvPr/>
        </p:nvSpPr>
        <p:spPr bwMode="auto">
          <a:xfrm>
            <a:off x="5181600" y="39624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3802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calcetines</a:t>
            </a:r>
          </a:p>
        </p:txBody>
      </p:sp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6349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496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497" name="Comment 9"/>
          <p:cNvSpPr>
            <a:spLocks noChangeArrowheads="1"/>
          </p:cNvSpPr>
          <p:nvPr/>
        </p:nvSpPr>
        <p:spPr bwMode="auto">
          <a:xfrm>
            <a:off x="1828800" y="14478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3498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señor</a:t>
            </a:r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34823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24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25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26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señor</a:t>
            </a:r>
          </a:p>
        </p:txBody>
      </p:sp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64519" name="Comment 7"/>
          <p:cNvSpPr>
            <a:spLocks noChangeArrowheads="1"/>
          </p:cNvSpPr>
          <p:nvPr/>
        </p:nvSpPr>
        <p:spPr bwMode="auto">
          <a:xfrm>
            <a:off x="2286000" y="13716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4520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4521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4522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señora</a:t>
            </a:r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35847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5848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5849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5850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señora</a:t>
            </a:r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65543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44" name="Comment 8"/>
          <p:cNvSpPr>
            <a:spLocks noChangeArrowheads="1"/>
          </p:cNvSpPr>
          <p:nvPr/>
        </p:nvSpPr>
        <p:spPr bwMode="auto">
          <a:xfrm>
            <a:off x="2286000" y="13716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45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5546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señorita</a:t>
            </a: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36871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72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73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6874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señorita</a:t>
            </a:r>
          </a:p>
        </p:txBody>
      </p:sp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6656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66567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6568" name="Comment 8"/>
          <p:cNvSpPr>
            <a:spLocks noChangeArrowheads="1"/>
          </p:cNvSpPr>
          <p:nvPr/>
        </p:nvSpPr>
        <p:spPr bwMode="auto">
          <a:xfrm>
            <a:off x="2057400" y="13716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6569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6570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señoritas</a:t>
            </a:r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3789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7896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7897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7898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señoritas</a:t>
            </a:r>
          </a:p>
        </p:txBody>
      </p:sp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67591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592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593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7594" name="Comment 10"/>
          <p:cNvSpPr>
            <a:spLocks noChangeArrowheads="1"/>
          </p:cNvSpPr>
          <p:nvPr/>
        </p:nvSpPr>
        <p:spPr bwMode="auto">
          <a:xfrm>
            <a:off x="1981200" y="13716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camisa</a:t>
            </a:r>
          </a:p>
        </p:txBody>
      </p:sp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38919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20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21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8922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camisa</a:t>
            </a:r>
          </a:p>
        </p:txBody>
      </p:sp>
      <p:sp>
        <p:nvSpPr>
          <p:cNvPr id="6861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6861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6861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8616" name="Comment 8"/>
          <p:cNvSpPr>
            <a:spLocks noChangeArrowheads="1"/>
          </p:cNvSpPr>
          <p:nvPr/>
        </p:nvSpPr>
        <p:spPr bwMode="auto">
          <a:xfrm>
            <a:off x="2286000" y="13716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8617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8618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vaqueros</a:t>
            </a:r>
          </a:p>
        </p:txBody>
      </p:sp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39943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9944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9945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9946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vaqueros</a:t>
            </a:r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69639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40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41" name="Comment 9"/>
          <p:cNvSpPr>
            <a:spLocks noChangeArrowheads="1"/>
          </p:cNvSpPr>
          <p:nvPr/>
        </p:nvSpPr>
        <p:spPr bwMode="auto">
          <a:xfrm>
            <a:off x="1905000" y="13716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9642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chaqueta</a:t>
            </a:r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40967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68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69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0970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chaqueta</a:t>
            </a:r>
          </a:p>
        </p:txBody>
      </p:sp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7066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70663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0664" name="Comment 8"/>
          <p:cNvSpPr>
            <a:spLocks noChangeArrowheads="1"/>
          </p:cNvSpPr>
          <p:nvPr/>
        </p:nvSpPr>
        <p:spPr bwMode="auto">
          <a:xfrm>
            <a:off x="1981200" y="13716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0665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0666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suéter</a:t>
            </a:r>
          </a:p>
        </p:txBody>
      </p:sp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41991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992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993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994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suéter</a:t>
            </a:r>
          </a:p>
        </p:txBody>
      </p:sp>
      <p:sp>
        <p:nvSpPr>
          <p:cNvPr id="7168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71687" name="Comment 7"/>
          <p:cNvSpPr>
            <a:spLocks noChangeArrowheads="1"/>
          </p:cNvSpPr>
          <p:nvPr/>
        </p:nvSpPr>
        <p:spPr bwMode="auto">
          <a:xfrm>
            <a:off x="2362200" y="13716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688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689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1690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camiseta</a:t>
            </a:r>
          </a:p>
        </p:txBody>
      </p:sp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4301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16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17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3018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camiseta</a:t>
            </a:r>
          </a:p>
        </p:txBody>
      </p:sp>
      <p:sp>
        <p:nvSpPr>
          <p:cNvPr id="72707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72708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72710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72711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2712" name="Comment 8"/>
          <p:cNvSpPr>
            <a:spLocks noChangeArrowheads="1"/>
          </p:cNvSpPr>
          <p:nvPr/>
        </p:nvSpPr>
        <p:spPr bwMode="auto">
          <a:xfrm>
            <a:off x="1981200" y="13716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2713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2714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camisetas</a:t>
            </a:r>
          </a:p>
        </p:txBody>
      </p:sp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44039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4040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4041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4042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camisetas</a:t>
            </a:r>
          </a:p>
        </p:txBody>
      </p:sp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7373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7373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36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37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3738" name="Comment 10"/>
          <p:cNvSpPr>
            <a:spLocks noChangeArrowheads="1"/>
          </p:cNvSpPr>
          <p:nvPr/>
        </p:nvSpPr>
        <p:spPr bwMode="auto">
          <a:xfrm>
            <a:off x="1828800" y="13716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vestidos</a:t>
            </a:r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45063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64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65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5066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vestidos</a:t>
            </a:r>
          </a:p>
        </p:txBody>
      </p:sp>
      <p:sp>
        <p:nvSpPr>
          <p:cNvPr id="7475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7475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7475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7475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74759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4760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4761" name="Comment 9"/>
          <p:cNvSpPr>
            <a:spLocks noChangeArrowheads="1"/>
          </p:cNvSpPr>
          <p:nvPr/>
        </p:nvSpPr>
        <p:spPr bwMode="auto">
          <a:xfrm>
            <a:off x="2057400" y="13716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4762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estudiante</a:t>
            </a:r>
          </a:p>
        </p:txBody>
      </p:sp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4608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46087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6088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6089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6090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estudiante</a:t>
            </a:r>
          </a:p>
        </p:txBody>
      </p:sp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7578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7578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75783" name="Comment 7"/>
          <p:cNvSpPr>
            <a:spLocks noChangeArrowheads="1"/>
          </p:cNvSpPr>
          <p:nvPr/>
        </p:nvSpPr>
        <p:spPr bwMode="auto">
          <a:xfrm>
            <a:off x="838200" y="13716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5784" name="Comment 8"/>
          <p:cNvSpPr>
            <a:spLocks noChangeArrowheads="1"/>
          </p:cNvSpPr>
          <p:nvPr/>
        </p:nvSpPr>
        <p:spPr bwMode="auto">
          <a:xfrm>
            <a:off x="1981200" y="20574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5785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5786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estudiantes</a:t>
            </a:r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47111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12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13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7114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estudiantes</a:t>
            </a:r>
          </a:p>
        </p:txBody>
      </p:sp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7680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7680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76807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6808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6809" name="Comment 9"/>
          <p:cNvSpPr>
            <a:spLocks noChangeArrowheads="1"/>
          </p:cNvSpPr>
          <p:nvPr/>
        </p:nvSpPr>
        <p:spPr bwMode="auto">
          <a:xfrm>
            <a:off x="990600" y="11430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6810" name="Comment 10"/>
          <p:cNvSpPr>
            <a:spLocks noChangeArrowheads="1"/>
          </p:cNvSpPr>
          <p:nvPr/>
        </p:nvSpPr>
        <p:spPr bwMode="auto">
          <a:xfrm>
            <a:off x="1905000" y="19050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falda</a:t>
            </a:r>
          </a:p>
        </p:txBody>
      </p:sp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4813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8136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8137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8138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falda</a:t>
            </a:r>
          </a:p>
        </p:txBody>
      </p:sp>
      <p:sp>
        <p:nvSpPr>
          <p:cNvPr id="77827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77829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77830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77831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7832" name="Comment 8"/>
          <p:cNvSpPr>
            <a:spLocks noChangeArrowheads="1"/>
          </p:cNvSpPr>
          <p:nvPr/>
        </p:nvSpPr>
        <p:spPr bwMode="auto">
          <a:xfrm>
            <a:off x="2362200" y="13716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7833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7834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pantalones</a:t>
            </a:r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49159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60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61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9162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pantalones</a:t>
            </a:r>
          </a:p>
        </p:txBody>
      </p:sp>
      <p:sp>
        <p:nvSpPr>
          <p:cNvPr id="7885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7885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7885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7885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7885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8856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8857" name="Comment 9"/>
          <p:cNvSpPr>
            <a:spLocks noChangeArrowheads="1"/>
          </p:cNvSpPr>
          <p:nvPr/>
        </p:nvSpPr>
        <p:spPr bwMode="auto">
          <a:xfrm>
            <a:off x="1752600" y="13716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8858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sombrero</a:t>
            </a: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5018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50183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0184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0185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0186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sombrero</a:t>
            </a:r>
          </a:p>
        </p:txBody>
      </p:sp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7987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7987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7987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79879" name="Comment 7"/>
          <p:cNvSpPr>
            <a:spLocks noChangeArrowheads="1"/>
          </p:cNvSpPr>
          <p:nvPr/>
        </p:nvSpPr>
        <p:spPr bwMode="auto">
          <a:xfrm>
            <a:off x="1981200" y="12954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9880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9881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79882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sombreros grandes</a:t>
            </a:r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51207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08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09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210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sombreros grandes</a:t>
            </a:r>
          </a:p>
        </p:txBody>
      </p:sp>
      <p:sp>
        <p:nvSpPr>
          <p:cNvPr id="8089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8090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8090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80903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0904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0905" name="Comment 9"/>
          <p:cNvSpPr>
            <a:spLocks noChangeArrowheads="1"/>
          </p:cNvSpPr>
          <p:nvPr/>
        </p:nvSpPr>
        <p:spPr bwMode="auto">
          <a:xfrm>
            <a:off x="762000" y="13716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0906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camisetas azules</a:t>
            </a:r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52231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2232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2233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2234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camisetas azules</a:t>
            </a:r>
          </a:p>
        </p:txBody>
      </p:sp>
      <p:sp>
        <p:nvSpPr>
          <p:cNvPr id="8192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8192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8192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81927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1928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1929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1930" name="Comment 10"/>
          <p:cNvSpPr>
            <a:spLocks noChangeArrowheads="1"/>
          </p:cNvSpPr>
          <p:nvPr/>
        </p:nvSpPr>
        <p:spPr bwMode="auto">
          <a:xfrm>
            <a:off x="990600" y="13716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bolsa grande</a:t>
            </a:r>
          </a:p>
        </p:txBody>
      </p:sp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5325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5325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56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57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58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bolsa grande</a:t>
            </a:r>
          </a:p>
        </p:txBody>
      </p:sp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82948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82949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82950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82951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2952" name="Comment 8"/>
          <p:cNvSpPr>
            <a:spLocks noChangeArrowheads="1"/>
          </p:cNvSpPr>
          <p:nvPr/>
        </p:nvSpPr>
        <p:spPr bwMode="auto">
          <a:xfrm>
            <a:off x="1524000" y="13716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2953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2954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zapatos blancos</a:t>
            </a:r>
          </a:p>
        </p:txBody>
      </p:sp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5427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54279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4280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4281" name="Comment 9"/>
          <p:cNvSpPr>
            <a:spLocks noChangeArrowheads="1"/>
          </p:cNvSpPr>
          <p:nvPr/>
        </p:nvSpPr>
        <p:spPr bwMode="auto">
          <a:xfrm>
            <a:off x="51054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4282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 el / la / los / las 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zapatos blancos</a:t>
            </a:r>
          </a:p>
        </p:txBody>
      </p:sp>
      <p:sp>
        <p:nvSpPr>
          <p:cNvPr id="8397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8397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8397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el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3976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3977" name="Comment 9"/>
          <p:cNvSpPr>
            <a:spLocks noChangeArrowheads="1"/>
          </p:cNvSpPr>
          <p:nvPr/>
        </p:nvSpPr>
        <p:spPr bwMode="auto">
          <a:xfrm>
            <a:off x="1066800" y="13716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3978" name="Comment 10"/>
          <p:cNvSpPr>
            <a:spLocks noChangeArrowheads="1"/>
          </p:cNvSpPr>
          <p:nvPr/>
        </p:nvSpPr>
        <p:spPr bwMode="auto">
          <a:xfrm>
            <a:off x="51054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las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ext Box 2"/>
          <p:cNvSpPr txBox="1">
            <a:spLocks noChangeArrowheads="1"/>
          </p:cNvSpPr>
          <p:nvPr/>
        </p:nvSpPr>
        <p:spPr bwMode="auto">
          <a:xfrm>
            <a:off x="838200" y="457200"/>
            <a:ext cx="65532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In addition, there are four words in Spanish that mean “a”.</a:t>
            </a:r>
            <a:endParaRPr lang="es-ES" sz="4800"/>
          </a:p>
        </p:txBody>
      </p:sp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8602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86023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6024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6025" name="Comment 9"/>
          <p:cNvSpPr>
            <a:spLocks noChangeArrowheads="1"/>
          </p:cNvSpPr>
          <p:nvPr/>
        </p:nvSpPr>
        <p:spPr bwMode="auto">
          <a:xfrm>
            <a:off x="5105400" y="3886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6026" name="Comment 10"/>
          <p:cNvSpPr>
            <a:spLocks noChangeArrowheads="1"/>
          </p:cNvSpPr>
          <p:nvPr/>
        </p:nvSpPr>
        <p:spPr bwMode="auto">
          <a:xfrm>
            <a:off x="5105400" y="5029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6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6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6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6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3" grpId="0" animBg="1" autoUpdateAnimBg="0"/>
      <p:bldP spid="86024" grpId="0" animBg="1" autoUpdateAnimBg="0"/>
      <p:bldP spid="86025" grpId="0" animBg="1" autoUpdateAnimBg="0"/>
      <p:bldP spid="86026" grpId="0" animBg="1" autoUpdateAnimBg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Text Box 2"/>
          <p:cNvSpPr txBox="1">
            <a:spLocks noChangeArrowheads="1"/>
          </p:cNvSpPr>
          <p:nvPr/>
        </p:nvSpPr>
        <p:spPr bwMode="auto">
          <a:xfrm>
            <a:off x="228600" y="381000"/>
            <a:ext cx="86106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The word “a” in English and “un” or “una” in Spanish are referred to as the indefinite article. </a:t>
            </a:r>
            <a:endParaRPr lang="es-ES" sz="4800"/>
          </a:p>
        </p:txBody>
      </p:sp>
      <p:sp>
        <p:nvSpPr>
          <p:cNvPr id="22323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2323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2323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2323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23239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3240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3243" name="Comment 11"/>
          <p:cNvSpPr>
            <a:spLocks noChangeArrowheads="1"/>
          </p:cNvSpPr>
          <p:nvPr/>
        </p:nvSpPr>
        <p:spPr bwMode="auto">
          <a:xfrm>
            <a:off x="5105400" y="5029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3244" name="Comment 12"/>
          <p:cNvSpPr>
            <a:spLocks noChangeArrowheads="1"/>
          </p:cNvSpPr>
          <p:nvPr/>
        </p:nvSpPr>
        <p:spPr bwMode="auto">
          <a:xfrm>
            <a:off x="5105400" y="3886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6896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6896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6896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68967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8968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8969" name="Comment 9"/>
          <p:cNvSpPr>
            <a:spLocks noChangeArrowheads="1"/>
          </p:cNvSpPr>
          <p:nvPr/>
        </p:nvSpPr>
        <p:spPr bwMode="auto">
          <a:xfrm>
            <a:off x="5105400" y="3886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8970" name="Comment 10"/>
          <p:cNvSpPr>
            <a:spLocks noChangeArrowheads="1"/>
          </p:cNvSpPr>
          <p:nvPr/>
        </p:nvSpPr>
        <p:spPr bwMode="auto">
          <a:xfrm>
            <a:off x="5105400" y="5029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8972" name="Text Box 12"/>
          <p:cNvSpPr txBox="1">
            <a:spLocks noChangeArrowheads="1"/>
          </p:cNvSpPr>
          <p:nvPr/>
        </p:nvSpPr>
        <p:spPr bwMode="auto">
          <a:xfrm>
            <a:off x="381000" y="533400"/>
            <a:ext cx="84582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The word “a” always precedes a noun and refers to a inspecific person, place, thing, or concept.</a:t>
            </a:r>
            <a:endParaRPr lang="es-ES" sz="4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Text Box 2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69987" name="Text Box 3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69988" name="Text Box 4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69989" name="Text Box 5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69990" name="Comment 6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9991" name="Comment 7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9992" name="Comment 8"/>
          <p:cNvSpPr>
            <a:spLocks noChangeArrowheads="1"/>
          </p:cNvSpPr>
          <p:nvPr/>
        </p:nvSpPr>
        <p:spPr bwMode="auto">
          <a:xfrm>
            <a:off x="5105400" y="3886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9993" name="Comment 9"/>
          <p:cNvSpPr>
            <a:spLocks noChangeArrowheads="1"/>
          </p:cNvSpPr>
          <p:nvPr/>
        </p:nvSpPr>
        <p:spPr bwMode="auto">
          <a:xfrm>
            <a:off x="5105400" y="5029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69995" name="Text Box 11"/>
          <p:cNvSpPr txBox="1">
            <a:spLocks noChangeArrowheads="1"/>
          </p:cNvSpPr>
          <p:nvPr/>
        </p:nvSpPr>
        <p:spPr bwMode="auto">
          <a:xfrm>
            <a:off x="381000" y="3810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Un chico</a:t>
            </a:r>
            <a:r>
              <a:rPr lang="es-ES" sz="4800">
                <a:solidFill>
                  <a:srgbClr val="FFFF99"/>
                </a:solidFill>
              </a:rPr>
              <a:t> is masculine.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Una chica</a:t>
            </a:r>
            <a:r>
              <a:rPr lang="es-ES" sz="4800">
                <a:solidFill>
                  <a:srgbClr val="FFFF99"/>
                </a:solidFill>
              </a:rPr>
              <a:t> is feminine.</a:t>
            </a:r>
            <a:endParaRPr lang="es-ES" sz="4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Text Box 2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71011" name="Text Box 3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71012" name="Text Box 4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71013" name="Text Box 5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71014" name="Comment 6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1015" name="Comment 7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1016" name="Comment 8"/>
          <p:cNvSpPr>
            <a:spLocks noChangeArrowheads="1"/>
          </p:cNvSpPr>
          <p:nvPr/>
        </p:nvSpPr>
        <p:spPr bwMode="auto">
          <a:xfrm>
            <a:off x="5105400" y="3886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1017" name="Comment 9"/>
          <p:cNvSpPr>
            <a:spLocks noChangeArrowheads="1"/>
          </p:cNvSpPr>
          <p:nvPr/>
        </p:nvSpPr>
        <p:spPr bwMode="auto">
          <a:xfrm>
            <a:off x="5105400" y="5029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1018" name="Text Box 10"/>
          <p:cNvSpPr txBox="1">
            <a:spLocks noChangeArrowheads="1"/>
          </p:cNvSpPr>
          <p:nvPr/>
        </p:nvSpPr>
        <p:spPr bwMode="auto">
          <a:xfrm>
            <a:off x="381000" y="3810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Unos chicos</a:t>
            </a:r>
            <a:r>
              <a:rPr lang="es-ES" sz="4800">
                <a:solidFill>
                  <a:srgbClr val="FFFF99"/>
                </a:solidFill>
              </a:rPr>
              <a:t> is masculine plural.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Unas chicas</a:t>
            </a:r>
            <a:r>
              <a:rPr lang="es-ES" sz="4800">
                <a:solidFill>
                  <a:srgbClr val="FFFF99"/>
                </a:solidFill>
              </a:rPr>
              <a:t> is feminine plural.</a:t>
            </a:r>
            <a:endParaRPr lang="es-ES" sz="4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Text Box 2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72035" name="Text Box 3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72036" name="Text Box 4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72037" name="Text Box 5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72038" name="Comment 6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2039" name="Comment 7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2040" name="Comment 8"/>
          <p:cNvSpPr>
            <a:spLocks noChangeArrowheads="1"/>
          </p:cNvSpPr>
          <p:nvPr/>
        </p:nvSpPr>
        <p:spPr bwMode="auto">
          <a:xfrm>
            <a:off x="5105400" y="3886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2041" name="Comment 9"/>
          <p:cNvSpPr>
            <a:spLocks noChangeArrowheads="1"/>
          </p:cNvSpPr>
          <p:nvPr/>
        </p:nvSpPr>
        <p:spPr bwMode="auto">
          <a:xfrm>
            <a:off x="5105400" y="5029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2042" name="Text Box 10"/>
          <p:cNvSpPr txBox="1">
            <a:spLocks noChangeArrowheads="1"/>
          </p:cNvSpPr>
          <p:nvPr/>
        </p:nvSpPr>
        <p:spPr bwMode="auto">
          <a:xfrm>
            <a:off x="381000" y="152400"/>
            <a:ext cx="8458200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Note:  </a:t>
            </a:r>
            <a:r>
              <a:rPr lang="es-ES" sz="4800">
                <a:solidFill>
                  <a:srgbClr val="FFFF99"/>
                </a:solidFill>
              </a:rPr>
              <a:t>English never uses a plural indefinite article. This form is usually translated with the word “some.” </a:t>
            </a:r>
            <a:r>
              <a:rPr lang="es-ES" sz="4800">
                <a:solidFill>
                  <a:srgbClr val="FFFF00"/>
                </a:solidFill>
              </a:rPr>
              <a:t>Unas chicas</a:t>
            </a:r>
            <a:r>
              <a:rPr lang="es-ES" sz="4800">
                <a:solidFill>
                  <a:srgbClr val="FFFF99"/>
                </a:solidFill>
              </a:rPr>
              <a:t> (some girls)</a:t>
            </a:r>
            <a:endParaRPr lang="es-ES" sz="4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87630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Nouns ending in -o (like </a:t>
            </a:r>
            <a:r>
              <a:rPr lang="es-ES" sz="4800">
                <a:solidFill>
                  <a:srgbClr val="FFFF00"/>
                </a:solidFill>
              </a:rPr>
              <a:t>sombrero</a:t>
            </a:r>
            <a:r>
              <a:rPr lang="es-ES" sz="4800">
                <a:solidFill>
                  <a:srgbClr val="FFFF99"/>
                </a:solidFill>
              </a:rPr>
              <a:t>) are usually masculine and take the indefinite article “</a:t>
            </a:r>
            <a:r>
              <a:rPr lang="es-ES" sz="4800">
                <a:solidFill>
                  <a:srgbClr val="FFFF00"/>
                </a:solidFill>
              </a:rPr>
              <a:t>un</a:t>
            </a:r>
            <a:r>
              <a:rPr lang="es-ES" sz="4800">
                <a:solidFill>
                  <a:srgbClr val="FFFF99"/>
                </a:solidFill>
              </a:rPr>
              <a:t>”. </a:t>
            </a:r>
          </a:p>
        </p:txBody>
      </p:sp>
      <p:sp>
        <p:nvSpPr>
          <p:cNvPr id="9523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9523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9523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9523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95239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95240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95241" name="Comment 9"/>
          <p:cNvSpPr>
            <a:spLocks noChangeArrowheads="1"/>
          </p:cNvSpPr>
          <p:nvPr/>
        </p:nvSpPr>
        <p:spPr bwMode="auto">
          <a:xfrm>
            <a:off x="5105400" y="3886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95242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3886200" cy="521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 chico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 muchacho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 sombrero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 vestido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 zapato</a:t>
            </a:r>
          </a:p>
        </p:txBody>
      </p:sp>
      <p:sp>
        <p:nvSpPr>
          <p:cNvPr id="96259" name="Text Box 3"/>
          <p:cNvSpPr txBox="1">
            <a:spLocks noChangeArrowheads="1"/>
          </p:cNvSpPr>
          <p:nvPr/>
        </p:nvSpPr>
        <p:spPr bwMode="auto">
          <a:xfrm>
            <a:off x="4572000" y="304800"/>
            <a:ext cx="4038600" cy="521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 amigo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 perro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 maestro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 gato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 apartamento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Text Box 2"/>
          <p:cNvSpPr txBox="1">
            <a:spLocks noChangeArrowheads="1"/>
          </p:cNvSpPr>
          <p:nvPr/>
        </p:nvSpPr>
        <p:spPr bwMode="auto">
          <a:xfrm>
            <a:off x="0" y="381000"/>
            <a:ext cx="88392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Nouns ending in -a (like </a:t>
            </a:r>
            <a:r>
              <a:rPr lang="es-ES" sz="4800">
                <a:solidFill>
                  <a:srgbClr val="FFFF00"/>
                </a:solidFill>
              </a:rPr>
              <a:t>camiseta</a:t>
            </a:r>
            <a:r>
              <a:rPr lang="es-ES" sz="4800">
                <a:solidFill>
                  <a:srgbClr val="FFFF99"/>
                </a:solidFill>
              </a:rPr>
              <a:t>) are usually feminine and take the definite article “</a:t>
            </a:r>
            <a:r>
              <a:rPr lang="es-ES" sz="4800">
                <a:solidFill>
                  <a:srgbClr val="FFFF00"/>
                </a:solidFill>
              </a:rPr>
              <a:t>una</a:t>
            </a:r>
            <a:r>
              <a:rPr lang="es-ES" sz="4800">
                <a:solidFill>
                  <a:srgbClr val="FFFF99"/>
                </a:solidFill>
              </a:rPr>
              <a:t>”. </a:t>
            </a:r>
          </a:p>
        </p:txBody>
      </p:sp>
      <p:sp>
        <p:nvSpPr>
          <p:cNvPr id="9728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9728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9728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9728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97287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97288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97289" name="Comment 9"/>
          <p:cNvSpPr>
            <a:spLocks noChangeArrowheads="1"/>
          </p:cNvSpPr>
          <p:nvPr/>
        </p:nvSpPr>
        <p:spPr bwMode="auto">
          <a:xfrm>
            <a:off x="5105400" y="3886200"/>
            <a:ext cx="16764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97290" name="Comment 10"/>
          <p:cNvSpPr>
            <a:spLocks noChangeArrowheads="1"/>
          </p:cNvSpPr>
          <p:nvPr/>
        </p:nvSpPr>
        <p:spPr bwMode="auto">
          <a:xfrm>
            <a:off x="5105400" y="5029200"/>
            <a:ext cx="16764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3886200" cy="631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una chica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una muchacha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una camisa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una blusa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una chaqueta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una camiseta</a:t>
            </a:r>
          </a:p>
        </p:txBody>
      </p:sp>
      <p:sp>
        <p:nvSpPr>
          <p:cNvPr id="98307" name="Text Box 3"/>
          <p:cNvSpPr txBox="1">
            <a:spLocks noChangeArrowheads="1"/>
          </p:cNvSpPr>
          <p:nvPr/>
        </p:nvSpPr>
        <p:spPr bwMode="auto">
          <a:xfrm>
            <a:off x="4572000" y="381000"/>
            <a:ext cx="4572000" cy="631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una amiga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una señora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una casa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una puerta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una ventana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una computadora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Nouns ending in -e (like </a:t>
            </a:r>
            <a:r>
              <a:rPr lang="es-ES" sz="4800">
                <a:solidFill>
                  <a:srgbClr val="FFFF00"/>
                </a:solidFill>
              </a:rPr>
              <a:t>hombre</a:t>
            </a:r>
            <a:r>
              <a:rPr lang="es-ES" sz="4800">
                <a:solidFill>
                  <a:srgbClr val="FFFF99"/>
                </a:solidFill>
              </a:rPr>
              <a:t>) or a consonant (like </a:t>
            </a:r>
            <a:r>
              <a:rPr lang="es-ES" sz="4800">
                <a:solidFill>
                  <a:srgbClr val="FFFF00"/>
                </a:solidFill>
              </a:rPr>
              <a:t>mujer</a:t>
            </a:r>
            <a:r>
              <a:rPr lang="es-ES" sz="4800">
                <a:solidFill>
                  <a:srgbClr val="FFFF99"/>
                </a:solidFill>
              </a:rPr>
              <a:t>) can be either masculine or feminine and must be learning individually.</a:t>
            </a:r>
          </a:p>
        </p:txBody>
      </p:sp>
      <p:sp>
        <p:nvSpPr>
          <p:cNvPr id="9933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9933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9933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9933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9933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99336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99337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99338" name="Comment 10"/>
          <p:cNvSpPr>
            <a:spLocks noChangeArrowheads="1"/>
          </p:cNvSpPr>
          <p:nvPr/>
        </p:nvSpPr>
        <p:spPr bwMode="auto">
          <a:xfrm>
            <a:off x="5105400" y="5029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Text Box 2"/>
          <p:cNvSpPr txBox="1">
            <a:spLocks noChangeArrowheads="1"/>
          </p:cNvSpPr>
          <p:nvPr/>
        </p:nvSpPr>
        <p:spPr bwMode="auto">
          <a:xfrm>
            <a:off x="381000" y="381000"/>
            <a:ext cx="3733800" cy="741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 hombre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 señor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 suéter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 calcetín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 parque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 restaurante</a:t>
            </a:r>
          </a:p>
          <a:p>
            <a:pPr>
              <a:spcBef>
                <a:spcPct val="50000"/>
              </a:spcBef>
            </a:pP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00355" name="Text Box 3"/>
          <p:cNvSpPr txBox="1">
            <a:spLocks noChangeArrowheads="1"/>
          </p:cNvSpPr>
          <p:nvPr/>
        </p:nvSpPr>
        <p:spPr bwMode="auto">
          <a:xfrm>
            <a:off x="4572000" y="381000"/>
            <a:ext cx="4191000" cy="411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una mujer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una clase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una televisión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una ventana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What is the plural form of these words?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un perro     un zapato     un amigo</a:t>
            </a:r>
          </a:p>
        </p:txBody>
      </p:sp>
      <p:sp>
        <p:nvSpPr>
          <p:cNvPr id="10445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0445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0445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0445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0445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4456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4457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4458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4459" name="Cloud"/>
          <p:cNvSpPr>
            <a:spLocks noChangeAspect="1" noEditPoints="1" noChangeArrowheads="1"/>
          </p:cNvSpPr>
          <p:nvPr/>
        </p:nvSpPr>
        <p:spPr bwMode="auto">
          <a:xfrm>
            <a:off x="-3200400" y="2514600"/>
            <a:ext cx="2743200" cy="183832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es-ES" sz="3200">
                <a:latin typeface="Arial" charset="0"/>
              </a:rPr>
              <a:t>unos perros</a:t>
            </a:r>
          </a:p>
        </p:txBody>
      </p:sp>
      <p:sp>
        <p:nvSpPr>
          <p:cNvPr id="104460" name="Cloud"/>
          <p:cNvSpPr>
            <a:spLocks noChangeAspect="1" noEditPoints="1" noChangeArrowheads="1"/>
          </p:cNvSpPr>
          <p:nvPr/>
        </p:nvSpPr>
        <p:spPr bwMode="auto">
          <a:xfrm>
            <a:off x="-3200400" y="2514600"/>
            <a:ext cx="2743200" cy="183832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es-ES" sz="3200">
                <a:latin typeface="Arial" charset="0"/>
              </a:rPr>
              <a:t>unos zapatos</a:t>
            </a:r>
          </a:p>
        </p:txBody>
      </p:sp>
      <p:sp>
        <p:nvSpPr>
          <p:cNvPr id="104461" name="Cloud"/>
          <p:cNvSpPr>
            <a:spLocks noChangeAspect="1" noEditPoints="1" noChangeArrowheads="1"/>
          </p:cNvSpPr>
          <p:nvPr/>
        </p:nvSpPr>
        <p:spPr bwMode="auto">
          <a:xfrm>
            <a:off x="-3048000" y="2514600"/>
            <a:ext cx="2743200" cy="183832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es-ES" sz="3200">
                <a:latin typeface="Arial" charset="0"/>
              </a:rPr>
              <a:t>unos amigos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9" grpId="0" animBg="1"/>
      <p:bldP spid="104460" grpId="0" animBg="1"/>
      <p:bldP spid="104461" grpId="0" animBg="1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8458200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What is the plural form of these words?</a:t>
            </a:r>
          </a:p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una casa     una blusa     una chica </a:t>
            </a:r>
          </a:p>
        </p:txBody>
      </p:sp>
      <p:sp>
        <p:nvSpPr>
          <p:cNvPr id="17305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7306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7306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7306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73063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3064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3065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3066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3067" name="Cloud"/>
          <p:cNvSpPr>
            <a:spLocks noChangeAspect="1" noEditPoints="1" noChangeArrowheads="1"/>
          </p:cNvSpPr>
          <p:nvPr/>
        </p:nvSpPr>
        <p:spPr bwMode="auto">
          <a:xfrm>
            <a:off x="-2971800" y="2590800"/>
            <a:ext cx="2743200" cy="183832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es-ES" sz="3200">
                <a:latin typeface="Arial" charset="0"/>
              </a:rPr>
              <a:t>unas casas</a:t>
            </a:r>
          </a:p>
        </p:txBody>
      </p:sp>
      <p:sp>
        <p:nvSpPr>
          <p:cNvPr id="173068" name="Cloud"/>
          <p:cNvSpPr>
            <a:spLocks noChangeAspect="1" noEditPoints="1" noChangeArrowheads="1"/>
          </p:cNvSpPr>
          <p:nvPr/>
        </p:nvSpPr>
        <p:spPr bwMode="auto">
          <a:xfrm>
            <a:off x="-2971800" y="2590800"/>
            <a:ext cx="2743200" cy="183832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es-ES" sz="3200">
                <a:latin typeface="Arial" charset="0"/>
              </a:rPr>
              <a:t>unas blusas</a:t>
            </a:r>
          </a:p>
        </p:txBody>
      </p:sp>
      <p:sp>
        <p:nvSpPr>
          <p:cNvPr id="173069" name="Cloud"/>
          <p:cNvSpPr>
            <a:spLocks noChangeAspect="1" noEditPoints="1" noChangeArrowheads="1"/>
          </p:cNvSpPr>
          <p:nvPr/>
        </p:nvSpPr>
        <p:spPr bwMode="auto">
          <a:xfrm>
            <a:off x="-3124200" y="2514600"/>
            <a:ext cx="2743200" cy="183832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es-ES" sz="3200">
                <a:latin typeface="Arial" charset="0"/>
              </a:rPr>
              <a:t>unas chicas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73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73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73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3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73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73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67" grpId="0" animBg="1"/>
      <p:bldP spid="173068" grpId="0" animBg="1"/>
      <p:bldP spid="173069" grpId="0" animBg="1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Text Box 2"/>
          <p:cNvSpPr txBox="1">
            <a:spLocks noChangeArrowheads="1"/>
          </p:cNvSpPr>
          <p:nvPr/>
        </p:nvSpPr>
        <p:spPr bwMode="auto">
          <a:xfrm>
            <a:off x="381000" y="0"/>
            <a:ext cx="8458200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Remember the plural forms are translated in English by “some”.</a:t>
            </a:r>
            <a:r>
              <a:rPr lang="es-ES" sz="4800">
                <a:solidFill>
                  <a:srgbClr val="FFFF00"/>
                </a:solidFill>
              </a:rPr>
              <a:t> unas blusas </a:t>
            </a:r>
            <a:r>
              <a:rPr lang="es-ES" sz="4800">
                <a:solidFill>
                  <a:srgbClr val="FFFF99"/>
                </a:solidFill>
              </a:rPr>
              <a:t>(some blouses)</a:t>
            </a:r>
            <a:r>
              <a:rPr lang="es-ES" sz="4800">
                <a:solidFill>
                  <a:srgbClr val="FFFF00"/>
                </a:solidFill>
              </a:rPr>
              <a:t>      unas chicas </a:t>
            </a:r>
            <a:r>
              <a:rPr lang="es-ES" sz="4800">
                <a:solidFill>
                  <a:srgbClr val="FFFF99"/>
                </a:solidFill>
              </a:rPr>
              <a:t>(some girls) </a:t>
            </a:r>
          </a:p>
        </p:txBody>
      </p:sp>
      <p:sp>
        <p:nvSpPr>
          <p:cNvPr id="17408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7408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7408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7408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74087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4088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4089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4090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amigo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75107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75108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75109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75110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75111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5112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5113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5114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amigo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9661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9661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9661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9661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96615" name="Comment 7"/>
          <p:cNvSpPr>
            <a:spLocks noChangeArrowheads="1"/>
          </p:cNvSpPr>
          <p:nvPr/>
        </p:nvSpPr>
        <p:spPr bwMode="auto">
          <a:xfrm>
            <a:off x="2286000" y="1600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6616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6617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6618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hermano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7613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7613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7613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7613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7613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6136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6137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6138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hermano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9763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9763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9763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9763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97639" name="Comment 7"/>
          <p:cNvSpPr>
            <a:spLocks noChangeArrowheads="1"/>
          </p:cNvSpPr>
          <p:nvPr/>
        </p:nvSpPr>
        <p:spPr bwMode="auto">
          <a:xfrm>
            <a:off x="2057400" y="15240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7640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7641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7642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blusa blanca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7715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7715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7715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7715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77159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7160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7161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7162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blusa blanca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9865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9866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9866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9866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98663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8664" name="Comment 8"/>
          <p:cNvSpPr>
            <a:spLocks noChangeArrowheads="1"/>
          </p:cNvSpPr>
          <p:nvPr/>
        </p:nvSpPr>
        <p:spPr bwMode="auto">
          <a:xfrm>
            <a:off x="1524000" y="15240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8665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8666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amiga nueva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7817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7818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7818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7818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78183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8184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8185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8186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amiga nueva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9968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9968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9968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9968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99687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9688" name="Comment 8"/>
          <p:cNvSpPr>
            <a:spLocks noChangeArrowheads="1"/>
          </p:cNvSpPr>
          <p:nvPr/>
        </p:nvSpPr>
        <p:spPr bwMode="auto">
          <a:xfrm>
            <a:off x="1600200" y="1600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9689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9690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amigos buenos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7920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7920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7920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7920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79207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9208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9209" name="Comment 9"/>
          <p:cNvSpPr>
            <a:spLocks noChangeArrowheads="1"/>
          </p:cNvSpPr>
          <p:nvPr/>
        </p:nvSpPr>
        <p:spPr bwMode="auto">
          <a:xfrm>
            <a:off x="5105400" y="38100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9210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amigos buenos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200707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00708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00709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00710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00711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0712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0713" name="Comment 9"/>
          <p:cNvSpPr>
            <a:spLocks noChangeArrowheads="1"/>
          </p:cNvSpPr>
          <p:nvPr/>
        </p:nvSpPr>
        <p:spPr bwMode="auto">
          <a:xfrm>
            <a:off x="685800" y="15240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0714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perro 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80227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80228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80229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80230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80231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0232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0233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0234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perro 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20173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0173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0173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0173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01735" name="Comment 7"/>
          <p:cNvSpPr>
            <a:spLocks noChangeArrowheads="1"/>
          </p:cNvSpPr>
          <p:nvPr/>
        </p:nvSpPr>
        <p:spPr bwMode="auto">
          <a:xfrm>
            <a:off x="2362200" y="1600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1736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1737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1738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perro grande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8125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8125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1256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1257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1258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perro grande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20275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0275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0275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0275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02759" name="Comment 7"/>
          <p:cNvSpPr>
            <a:spLocks noChangeArrowheads="1"/>
          </p:cNvSpPr>
          <p:nvPr/>
        </p:nvSpPr>
        <p:spPr bwMode="auto">
          <a:xfrm>
            <a:off x="1524000" y="1600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2760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2761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2762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perros grandes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8227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8227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8227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8227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82279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2280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2281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2282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perros grandes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20377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0378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0378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0378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03783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3784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3785" name="Comment 9"/>
          <p:cNvSpPr>
            <a:spLocks noChangeArrowheads="1"/>
          </p:cNvSpPr>
          <p:nvPr/>
        </p:nvSpPr>
        <p:spPr bwMode="auto">
          <a:xfrm>
            <a:off x="762000" y="1600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3786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pantalones azules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8329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8330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8330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8330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83303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3304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3305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3306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pantalones azules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20480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0480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0480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0480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04807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4808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4809" name="Comment 9"/>
          <p:cNvSpPr>
            <a:spLocks noChangeArrowheads="1"/>
          </p:cNvSpPr>
          <p:nvPr/>
        </p:nvSpPr>
        <p:spPr bwMode="auto">
          <a:xfrm>
            <a:off x="457200" y="16764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4810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chaqueta azul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8432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8432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8432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8432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84327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328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329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4330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chaqueta azul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205827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05828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05829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05830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05831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832" name="Comment 8"/>
          <p:cNvSpPr>
            <a:spLocks noChangeArrowheads="1"/>
          </p:cNvSpPr>
          <p:nvPr/>
        </p:nvSpPr>
        <p:spPr bwMode="auto">
          <a:xfrm>
            <a:off x="1447800" y="14478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833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5834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camiseta amarilla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85347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85348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85349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85350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85351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5352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5353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5354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camiseta amarilla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20685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0685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0685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0685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0685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6856" name="Comment 8"/>
          <p:cNvSpPr>
            <a:spLocks noChangeArrowheads="1"/>
          </p:cNvSpPr>
          <p:nvPr/>
        </p:nvSpPr>
        <p:spPr bwMode="auto">
          <a:xfrm>
            <a:off x="838200" y="1600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6857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6858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mujer bonita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8637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8637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8637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8637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8637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6376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6377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6378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mujer bonita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20787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0787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0787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0787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07879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7880" name="Comment 8"/>
          <p:cNvSpPr>
            <a:spLocks noChangeArrowheads="1"/>
          </p:cNvSpPr>
          <p:nvPr/>
        </p:nvSpPr>
        <p:spPr bwMode="auto">
          <a:xfrm>
            <a:off x="1524000" y="15240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7881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7882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falda larga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8739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8739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8739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8739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87399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7400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7401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7402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falda larga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20889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0890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0890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0890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08903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8904" name="Comment 8"/>
          <p:cNvSpPr>
            <a:spLocks noChangeArrowheads="1"/>
          </p:cNvSpPr>
          <p:nvPr/>
        </p:nvSpPr>
        <p:spPr bwMode="auto">
          <a:xfrm>
            <a:off x="1752600" y="14478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8905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8906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                estudiantes inteligentes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8841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8842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8842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8842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88423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8424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8425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8426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estudiantes inteligentes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20992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0992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0992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0992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09927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9928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9929" name="Comment 9"/>
          <p:cNvSpPr>
            <a:spLocks noChangeArrowheads="1"/>
          </p:cNvSpPr>
          <p:nvPr/>
        </p:nvSpPr>
        <p:spPr bwMode="auto">
          <a:xfrm>
            <a:off x="304800" y="1219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9930" name="Comment 10"/>
          <p:cNvSpPr>
            <a:spLocks noChangeArrowheads="1"/>
          </p:cNvSpPr>
          <p:nvPr/>
        </p:nvSpPr>
        <p:spPr bwMode="auto">
          <a:xfrm>
            <a:off x="838200" y="19050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suéter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8944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8944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8944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8944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89447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9448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9449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89450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suéter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210947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10948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10949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10950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10951" name="Comment 7"/>
          <p:cNvSpPr>
            <a:spLocks noChangeArrowheads="1"/>
          </p:cNvSpPr>
          <p:nvPr/>
        </p:nvSpPr>
        <p:spPr bwMode="auto">
          <a:xfrm>
            <a:off x="2286000" y="15240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0952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0953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0954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suéteres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90469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90470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90471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0472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0473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0474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suéteres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21197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1197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1197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1197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1197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1976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1977" name="Comment 9"/>
          <p:cNvSpPr>
            <a:spLocks noChangeArrowheads="1"/>
          </p:cNvSpPr>
          <p:nvPr/>
        </p:nvSpPr>
        <p:spPr bwMode="auto">
          <a:xfrm>
            <a:off x="1600200" y="16764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1978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calcetines negros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9149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9149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9149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9149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9149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1496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1497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1498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calcetines negros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21299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1299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1299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1299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12999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3000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3001" name="Comment 9"/>
          <p:cNvSpPr>
            <a:spLocks noChangeArrowheads="1"/>
          </p:cNvSpPr>
          <p:nvPr/>
        </p:nvSpPr>
        <p:spPr bwMode="auto">
          <a:xfrm>
            <a:off x="457200" y="15240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3002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camisa verde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9251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9251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9251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9251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92519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2520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2521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2522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camisa verde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21401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1402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1402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1402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14023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4024" name="Comment 8"/>
          <p:cNvSpPr>
            <a:spLocks noChangeArrowheads="1"/>
          </p:cNvSpPr>
          <p:nvPr/>
        </p:nvSpPr>
        <p:spPr bwMode="auto">
          <a:xfrm>
            <a:off x="1447800" y="1600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4025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4026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sombreros grandes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9353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9354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9354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9354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93543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3544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3545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3546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sombreros grandes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21504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1504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1504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1504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15047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5048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5049" name="Comment 9"/>
          <p:cNvSpPr>
            <a:spLocks noChangeArrowheads="1"/>
          </p:cNvSpPr>
          <p:nvPr/>
        </p:nvSpPr>
        <p:spPr bwMode="auto">
          <a:xfrm>
            <a:off x="381000" y="1600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5050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chico 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9456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9456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9456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9456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94567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4568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4569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4570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chico 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216067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16068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16069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16070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16071" name="Comment 7"/>
          <p:cNvSpPr>
            <a:spLocks noChangeArrowheads="1"/>
          </p:cNvSpPr>
          <p:nvPr/>
        </p:nvSpPr>
        <p:spPr bwMode="auto">
          <a:xfrm>
            <a:off x="2362200" y="15240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6072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6073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6074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chica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195589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195590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195591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5592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5593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5594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chica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217091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17092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17093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17094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17095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7096" name="Comment 8"/>
          <p:cNvSpPr>
            <a:spLocks noChangeArrowheads="1"/>
          </p:cNvSpPr>
          <p:nvPr/>
        </p:nvSpPr>
        <p:spPr bwMode="auto">
          <a:xfrm>
            <a:off x="2362200" y="15240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7097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7098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chicos 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218115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18116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18117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18118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18119" name="Comment 7"/>
          <p:cNvSpPr>
            <a:spLocks noChangeArrowheads="1"/>
          </p:cNvSpPr>
          <p:nvPr/>
        </p:nvSpPr>
        <p:spPr bwMode="auto">
          <a:xfrm>
            <a:off x="2590800" y="39624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8120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8121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8122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chicos 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220163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20164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20165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20166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20167" name="Comment 7"/>
          <p:cNvSpPr>
            <a:spLocks noChangeArrowheads="1"/>
          </p:cNvSpPr>
          <p:nvPr/>
        </p:nvSpPr>
        <p:spPr bwMode="auto">
          <a:xfrm>
            <a:off x="2590800" y="39624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0168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0169" name="Comment 9"/>
          <p:cNvSpPr>
            <a:spLocks noChangeArrowheads="1"/>
          </p:cNvSpPr>
          <p:nvPr/>
        </p:nvSpPr>
        <p:spPr bwMode="auto">
          <a:xfrm>
            <a:off x="1676400" y="1600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0170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chicas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219139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19140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19141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19142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19143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9144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9145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9146" name="Comment 10"/>
          <p:cNvSpPr>
            <a:spLocks noChangeArrowheads="1"/>
          </p:cNvSpPr>
          <p:nvPr/>
        </p:nvSpPr>
        <p:spPr bwMode="auto">
          <a:xfrm>
            <a:off x="5105400" y="50292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Text Box 2"/>
          <p:cNvSpPr txBox="1">
            <a:spLocks noChangeArrowheads="1"/>
          </p:cNvSpPr>
          <p:nvPr/>
        </p:nvSpPr>
        <p:spPr bwMode="auto">
          <a:xfrm>
            <a:off x="381000" y="457200"/>
            <a:ext cx="845820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99"/>
                </a:solidFill>
              </a:rPr>
              <a:t>¿Un / una / unos / unas?</a:t>
            </a:r>
          </a:p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chicas</a:t>
            </a:r>
            <a:endParaRPr lang="es-ES" sz="4800">
              <a:solidFill>
                <a:srgbClr val="FFFF99"/>
              </a:solidFill>
            </a:endParaRPr>
          </a:p>
        </p:txBody>
      </p:sp>
      <p:sp>
        <p:nvSpPr>
          <p:cNvPr id="221187" name="Text Box 3"/>
          <p:cNvSpPr txBox="1">
            <a:spLocks noChangeArrowheads="1"/>
          </p:cNvSpPr>
          <p:nvPr/>
        </p:nvSpPr>
        <p:spPr bwMode="auto">
          <a:xfrm>
            <a:off x="25146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singular</a:t>
            </a:r>
          </a:p>
        </p:txBody>
      </p:sp>
      <p:sp>
        <p:nvSpPr>
          <p:cNvPr id="221188" name="Text Box 4"/>
          <p:cNvSpPr txBox="1">
            <a:spLocks noChangeArrowheads="1"/>
          </p:cNvSpPr>
          <p:nvPr/>
        </p:nvSpPr>
        <p:spPr bwMode="auto">
          <a:xfrm>
            <a:off x="4953000" y="2971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plural</a:t>
            </a:r>
          </a:p>
        </p:txBody>
      </p:sp>
      <p:sp>
        <p:nvSpPr>
          <p:cNvPr id="221189" name="Text Box 5"/>
          <p:cNvSpPr txBox="1">
            <a:spLocks noChangeArrowheads="1"/>
          </p:cNvSpPr>
          <p:nvPr/>
        </p:nvSpPr>
        <p:spPr bwMode="auto">
          <a:xfrm>
            <a:off x="609600" y="41148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masculine</a:t>
            </a:r>
          </a:p>
        </p:txBody>
      </p:sp>
      <p:sp>
        <p:nvSpPr>
          <p:cNvPr id="221190" name="Text Box 6"/>
          <p:cNvSpPr txBox="1">
            <a:spLocks noChangeArrowheads="1"/>
          </p:cNvSpPr>
          <p:nvPr/>
        </p:nvSpPr>
        <p:spPr bwMode="auto">
          <a:xfrm>
            <a:off x="533400" y="53340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FFFF99"/>
                </a:solidFill>
              </a:rPr>
              <a:t>feminine</a:t>
            </a:r>
          </a:p>
        </p:txBody>
      </p:sp>
      <p:sp>
        <p:nvSpPr>
          <p:cNvPr id="221191" name="Comment 7"/>
          <p:cNvSpPr>
            <a:spLocks noChangeArrowheads="1"/>
          </p:cNvSpPr>
          <p:nvPr/>
        </p:nvSpPr>
        <p:spPr bwMode="auto">
          <a:xfrm>
            <a:off x="2590800" y="3886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1192" name="Comment 8"/>
          <p:cNvSpPr>
            <a:spLocks noChangeArrowheads="1"/>
          </p:cNvSpPr>
          <p:nvPr/>
        </p:nvSpPr>
        <p:spPr bwMode="auto">
          <a:xfrm>
            <a:off x="2590800" y="5029200"/>
            <a:ext cx="1355725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1193" name="Comment 9"/>
          <p:cNvSpPr>
            <a:spLocks noChangeArrowheads="1"/>
          </p:cNvSpPr>
          <p:nvPr/>
        </p:nvSpPr>
        <p:spPr bwMode="auto">
          <a:xfrm>
            <a:off x="5105400" y="3886200"/>
            <a:ext cx="18288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unos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1194" name="Comment 10"/>
          <p:cNvSpPr>
            <a:spLocks noChangeArrowheads="1"/>
          </p:cNvSpPr>
          <p:nvPr/>
        </p:nvSpPr>
        <p:spPr bwMode="auto">
          <a:xfrm>
            <a:off x="1752600" y="1676400"/>
            <a:ext cx="1905000" cy="833438"/>
          </a:xfrm>
          <a:prstGeom prst="rect">
            <a:avLst/>
          </a:prstGeom>
          <a:solidFill>
            <a:srgbClr val="FCFDC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rgbClr val="000000"/>
                </a:solidFill>
                <a:latin typeface="Arial" charset="0"/>
              </a:rPr>
              <a:t>unas</a:t>
            </a:r>
            <a:endParaRPr lang="es-ES" sz="16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WordArt 2"/>
          <p:cNvSpPr>
            <a:spLocks noChangeArrowheads="1" noChangeShapeType="1" noTextEdit="1"/>
          </p:cNvSpPr>
          <p:nvPr/>
        </p:nvSpPr>
        <p:spPr bwMode="auto">
          <a:xfrm>
            <a:off x="2895600" y="1828800"/>
            <a:ext cx="3981450" cy="27432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719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Impact"/>
              </a:rPr>
              <a:t>fin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126</TotalTime>
  <Words>3015</Words>
  <Application>Microsoft Office PowerPoint</Application>
  <PresentationFormat>On-screen Show (4:3)</PresentationFormat>
  <Paragraphs>1550</Paragraphs>
  <Slides>142</Slides>
  <Notes>142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142</vt:i4>
      </vt:variant>
    </vt:vector>
  </HeadingPairs>
  <TitlesOfParts>
    <vt:vector size="145" baseType="lpstr">
      <vt:lpstr>Times New Roman</vt:lpstr>
      <vt:lpstr>Arial</vt:lpstr>
      <vt:lpstr>Blank Presentation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  <vt:lpstr>Slide 74</vt:lpstr>
      <vt:lpstr>Slide 75</vt:lpstr>
      <vt:lpstr>Slide 76</vt:lpstr>
      <vt:lpstr>Slide 77</vt:lpstr>
      <vt:lpstr>Slide 78</vt:lpstr>
      <vt:lpstr>Slide 79</vt:lpstr>
      <vt:lpstr>Slide 80</vt:lpstr>
      <vt:lpstr>Slide 81</vt:lpstr>
      <vt:lpstr>Slide 82</vt:lpstr>
      <vt:lpstr>Slide 83</vt:lpstr>
      <vt:lpstr>Slide 84</vt:lpstr>
      <vt:lpstr>Slide 85</vt:lpstr>
      <vt:lpstr>Slide 86</vt:lpstr>
      <vt:lpstr>Slide 87</vt:lpstr>
      <vt:lpstr>Slide 88</vt:lpstr>
      <vt:lpstr>Slide 89</vt:lpstr>
      <vt:lpstr>Slide 90</vt:lpstr>
      <vt:lpstr>Slide 91</vt:lpstr>
      <vt:lpstr>Slide 92</vt:lpstr>
      <vt:lpstr>Slide 93</vt:lpstr>
      <vt:lpstr>Slide 94</vt:lpstr>
      <vt:lpstr>Slide 95</vt:lpstr>
      <vt:lpstr>Slide 96</vt:lpstr>
      <vt:lpstr>Slide 97</vt:lpstr>
      <vt:lpstr>Slide 98</vt:lpstr>
      <vt:lpstr>Slide 99</vt:lpstr>
      <vt:lpstr>Slide 100</vt:lpstr>
      <vt:lpstr>Slide 101</vt:lpstr>
      <vt:lpstr>Slide 102</vt:lpstr>
      <vt:lpstr>Slide 103</vt:lpstr>
      <vt:lpstr>Slide 104</vt:lpstr>
      <vt:lpstr>Slide 105</vt:lpstr>
      <vt:lpstr>Slide 106</vt:lpstr>
      <vt:lpstr>Slide 107</vt:lpstr>
      <vt:lpstr>Slide 108</vt:lpstr>
      <vt:lpstr>Slide 109</vt:lpstr>
      <vt:lpstr>Slide 110</vt:lpstr>
      <vt:lpstr>Slide 111</vt:lpstr>
      <vt:lpstr>Slide 112</vt:lpstr>
      <vt:lpstr>Slide 113</vt:lpstr>
      <vt:lpstr>Slide 114</vt:lpstr>
      <vt:lpstr>Slide 115</vt:lpstr>
      <vt:lpstr>Slide 116</vt:lpstr>
      <vt:lpstr>Slide 117</vt:lpstr>
      <vt:lpstr>Slide 118</vt:lpstr>
      <vt:lpstr>Slide 119</vt:lpstr>
      <vt:lpstr>Slide 120</vt:lpstr>
      <vt:lpstr>Slide 121</vt:lpstr>
      <vt:lpstr>Slide 122</vt:lpstr>
      <vt:lpstr>Slide 123</vt:lpstr>
      <vt:lpstr>Slide 124</vt:lpstr>
      <vt:lpstr>Slide 125</vt:lpstr>
      <vt:lpstr>Slide 126</vt:lpstr>
      <vt:lpstr>Slide 127</vt:lpstr>
      <vt:lpstr>Slide 128</vt:lpstr>
      <vt:lpstr>Slide 129</vt:lpstr>
      <vt:lpstr>Slide 130</vt:lpstr>
      <vt:lpstr>Slide 131</vt:lpstr>
      <vt:lpstr>Slide 132</vt:lpstr>
      <vt:lpstr>Slide 133</vt:lpstr>
      <vt:lpstr>Slide 134</vt:lpstr>
      <vt:lpstr>Slide 135</vt:lpstr>
      <vt:lpstr>Slide 136</vt:lpstr>
      <vt:lpstr>Slide 137</vt:lpstr>
      <vt:lpstr>Slide 138</vt:lpstr>
      <vt:lpstr>Slide 139</vt:lpstr>
      <vt:lpstr>Slide 140</vt:lpstr>
      <vt:lpstr>Slide 141</vt:lpstr>
      <vt:lpstr>Slide 142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Paul Widergren</dc:creator>
  <cp:lastModifiedBy>Kim</cp:lastModifiedBy>
  <cp:revision>5</cp:revision>
  <dcterms:created xsi:type="dcterms:W3CDTF">2002-10-02T09:54:24Z</dcterms:created>
  <dcterms:modified xsi:type="dcterms:W3CDTF">2009-09-07T18:22:35Z</dcterms:modified>
</cp:coreProperties>
</file>